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44" r:id="rId1"/>
    <p:sldMasterId id="2147484050" r:id="rId2"/>
  </p:sldMasterIdLst>
  <p:notesMasterIdLst>
    <p:notesMasterId r:id="rId28"/>
  </p:notesMasterIdLst>
  <p:sldIdLst>
    <p:sldId id="343" r:id="rId3"/>
    <p:sldId id="347" r:id="rId4"/>
    <p:sldId id="305" r:id="rId5"/>
    <p:sldId id="334" r:id="rId6"/>
    <p:sldId id="308" r:id="rId7"/>
    <p:sldId id="309" r:id="rId8"/>
    <p:sldId id="339" r:id="rId9"/>
    <p:sldId id="336" r:id="rId10"/>
    <p:sldId id="349" r:id="rId11"/>
    <p:sldId id="342" r:id="rId12"/>
    <p:sldId id="346" r:id="rId13"/>
    <p:sldId id="338" r:id="rId14"/>
    <p:sldId id="341" r:id="rId15"/>
    <p:sldId id="340" r:id="rId16"/>
    <p:sldId id="310" r:id="rId17"/>
    <p:sldId id="325" r:id="rId18"/>
    <p:sldId id="345" r:id="rId19"/>
    <p:sldId id="311" r:id="rId20"/>
    <p:sldId id="312" r:id="rId21"/>
    <p:sldId id="329" r:id="rId22"/>
    <p:sldId id="313" r:id="rId23"/>
    <p:sldId id="319" r:id="rId24"/>
    <p:sldId id="314" r:id="rId25"/>
    <p:sldId id="327" r:id="rId26"/>
    <p:sldId id="301" r:id="rId2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94614" autoAdjust="0"/>
  </p:normalViewPr>
  <p:slideViewPr>
    <p:cSldViewPr>
      <p:cViewPr>
        <p:scale>
          <a:sx n="75" d="100"/>
          <a:sy n="75" d="100"/>
        </p:scale>
        <p:origin x="120" y="72"/>
      </p:cViewPr>
      <p:guideLst>
        <p:guide orient="horz" pos="2160"/>
        <p:guide pos="2880"/>
      </p:guideLst>
    </p:cSldViewPr>
  </p:slideViewPr>
  <p:outlineViewPr>
    <p:cViewPr>
      <p:scale>
        <a:sx n="33" d="100"/>
        <a:sy n="33" d="100"/>
      </p:scale>
      <p:origin x="246" y="0"/>
    </p:cViewPr>
  </p:outlineViewPr>
  <p:notesTextViewPr>
    <p:cViewPr>
      <p:scale>
        <a:sx n="1" d="1"/>
        <a:sy n="1" d="1"/>
      </p:scale>
      <p:origin x="0" y="0"/>
    </p:cViewPr>
  </p:notesTextViewPr>
  <p:sorterViewPr>
    <p:cViewPr>
      <p:scale>
        <a:sx n="100" d="100"/>
        <a:sy n="100" d="100"/>
      </p:scale>
      <p:origin x="0" y="21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1B9BC3-E98B-4DB9-938A-BBE4279E2F18}"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zh-TW" altLang="en-US"/>
        </a:p>
      </dgm:t>
    </dgm:pt>
    <dgm:pt modelId="{63E84B50-C647-470F-8775-4881C4DF59FA}">
      <dgm:prSet custT="1"/>
      <dgm:spPr/>
      <dgm:t>
        <a:bodyPr/>
        <a:lstStyle/>
        <a:p>
          <a:r>
            <a:rPr lang="zh-TW" altLang="en-US" sz="1800" b="1" dirty="0" smtClean="0">
              <a:latin typeface="微軟正黑體" pitchFamily="34" charset="-120"/>
              <a:ea typeface="微軟正黑體" pitchFamily="34" charset="-120"/>
              <a:sym typeface="Wingdings" pitchFamily="2" charset="2"/>
            </a:rPr>
            <a:t>兒少色情類（兒少性侵害內容）</a:t>
          </a:r>
          <a:endParaRPr lang="en-US" altLang="zh-TW" sz="1800" b="1" dirty="0" smtClean="0">
            <a:latin typeface="微軟正黑體" pitchFamily="34" charset="-120"/>
            <a:ea typeface="微軟正黑體" pitchFamily="34" charset="-120"/>
            <a:sym typeface="Wingdings" pitchFamily="2" charset="2"/>
          </a:endParaRPr>
        </a:p>
      </dgm:t>
    </dgm:pt>
    <dgm:pt modelId="{7FA8C01C-0F98-452D-880F-17924D07B57F}" type="parTrans" cxnId="{413DDD08-C19D-4193-BD24-1D05F2530FBB}">
      <dgm:prSet/>
      <dgm:spPr/>
      <dgm:t>
        <a:bodyPr/>
        <a:lstStyle/>
        <a:p>
          <a:endParaRPr lang="zh-TW" altLang="en-US"/>
        </a:p>
      </dgm:t>
    </dgm:pt>
    <dgm:pt modelId="{9F30DF4F-1E1C-4446-B490-8A3752999410}" type="sibTrans" cxnId="{413DDD08-C19D-4193-BD24-1D05F2530FBB}">
      <dgm:prSet/>
      <dgm:spPr/>
      <dgm:t>
        <a:bodyPr/>
        <a:lstStyle/>
        <a:p>
          <a:endParaRPr lang="zh-TW" altLang="en-US"/>
        </a:p>
      </dgm:t>
    </dgm:pt>
    <dgm:pt modelId="{00A3A6AB-D139-4435-941D-2CC3C968AC1D}">
      <dgm:prSet custT="1"/>
      <dgm:spPr/>
      <dgm:t>
        <a:bodyPr/>
        <a:lstStyle/>
        <a:p>
          <a:r>
            <a:rPr lang="zh-TW" altLang="en-US" sz="1600" b="1" dirty="0" smtClean="0">
              <a:latin typeface="微軟正黑體" pitchFamily="34" charset="-120"/>
              <a:ea typeface="微軟正黑體" pitchFamily="34" charset="-120"/>
              <a:sym typeface="Wingdings" pitchFamily="2" charset="2"/>
            </a:rPr>
            <a:t>成人色情類</a:t>
          </a:r>
          <a:endParaRPr lang="en-US" altLang="zh-TW" sz="1600" b="1" dirty="0" smtClean="0">
            <a:latin typeface="微軟正黑體" pitchFamily="34" charset="-120"/>
            <a:ea typeface="微軟正黑體" pitchFamily="34" charset="-120"/>
            <a:sym typeface="Wingdings" pitchFamily="2" charset="2"/>
          </a:endParaRPr>
        </a:p>
      </dgm:t>
    </dgm:pt>
    <dgm:pt modelId="{88F84F1F-7084-441C-A22E-E67B64230737}" type="parTrans" cxnId="{E1B78BDF-2EA1-4A8C-92B9-7EEC8707C011}">
      <dgm:prSet/>
      <dgm:spPr/>
      <dgm:t>
        <a:bodyPr/>
        <a:lstStyle/>
        <a:p>
          <a:endParaRPr lang="zh-TW" altLang="en-US"/>
        </a:p>
      </dgm:t>
    </dgm:pt>
    <dgm:pt modelId="{A40A0DE9-0CB9-4921-B5BD-3C09368B3118}" type="sibTrans" cxnId="{E1B78BDF-2EA1-4A8C-92B9-7EEC8707C011}">
      <dgm:prSet/>
      <dgm:spPr/>
      <dgm:t>
        <a:bodyPr/>
        <a:lstStyle/>
        <a:p>
          <a:endParaRPr lang="zh-TW" altLang="en-US"/>
        </a:p>
      </dgm:t>
    </dgm:pt>
    <dgm:pt modelId="{5D8A60EC-341C-4C3E-BADD-80893D7EF665}">
      <dgm:prSet custT="1"/>
      <dgm:spPr/>
      <dgm:t>
        <a:bodyPr/>
        <a:lstStyle/>
        <a:p>
          <a:r>
            <a:rPr lang="zh-TW" altLang="en-US" sz="1800" b="1" dirty="0" smtClean="0">
              <a:latin typeface="微軟正黑體" pitchFamily="34" charset="-120"/>
              <a:ea typeface="微軟正黑體" pitchFamily="34" charset="-120"/>
            </a:rPr>
            <a:t>其他違法內容</a:t>
          </a:r>
          <a:endParaRPr lang="en-US" altLang="zh-TW" sz="1800" b="1" dirty="0" smtClean="0">
            <a:latin typeface="微軟正黑體" pitchFamily="34" charset="-120"/>
            <a:ea typeface="微軟正黑體" pitchFamily="34" charset="-120"/>
          </a:endParaRPr>
        </a:p>
      </dgm:t>
    </dgm:pt>
    <dgm:pt modelId="{1C7443B6-018B-46C7-9497-CC6DEBA81340}" type="parTrans" cxnId="{F2C4D128-0547-495B-B08B-C3C55E062B04}">
      <dgm:prSet/>
      <dgm:spPr/>
      <dgm:t>
        <a:bodyPr/>
        <a:lstStyle/>
        <a:p>
          <a:endParaRPr lang="zh-TW" altLang="en-US"/>
        </a:p>
      </dgm:t>
    </dgm:pt>
    <dgm:pt modelId="{E7FEFF4D-6399-4DA4-BCA3-E07D371A9037}" type="sibTrans" cxnId="{F2C4D128-0547-495B-B08B-C3C55E062B04}">
      <dgm:prSet/>
      <dgm:spPr/>
      <dgm:t>
        <a:bodyPr/>
        <a:lstStyle/>
        <a:p>
          <a:endParaRPr lang="zh-TW" altLang="en-US"/>
        </a:p>
      </dgm:t>
    </dgm:pt>
    <dgm:pt modelId="{49D88E22-BBC3-4FEB-83CF-1C0EFF15FCAE}">
      <dgm:prSet custT="1"/>
      <dgm:spPr/>
      <dgm:t>
        <a:bodyPr/>
        <a:lstStyle/>
        <a:p>
          <a:pPr>
            <a:lnSpc>
              <a:spcPts val="1000"/>
            </a:lnSpc>
          </a:pPr>
          <a:r>
            <a:rPr lang="zh-TW" altLang="en-US" sz="1200" dirty="0" smtClean="0">
              <a:latin typeface="微軟正黑體" pitchFamily="34" charset="-120"/>
              <a:ea typeface="微軟正黑體" pitchFamily="34" charset="-120"/>
            </a:rPr>
            <a:t>兒童色情（兒少性侵害內容）</a:t>
          </a:r>
          <a:endParaRPr lang="zh-TW" altLang="en-US" sz="1200" dirty="0">
            <a:latin typeface="微軟正黑體" pitchFamily="34" charset="-120"/>
            <a:ea typeface="微軟正黑體" pitchFamily="34" charset="-120"/>
          </a:endParaRPr>
        </a:p>
      </dgm:t>
    </dgm:pt>
    <dgm:pt modelId="{1A0AF7AB-B9B4-426B-A9EA-583A3F3692F2}" type="parTrans" cxnId="{C3255529-6B20-43B8-B1BA-8137E269DE99}">
      <dgm:prSet/>
      <dgm:spPr/>
      <dgm:t>
        <a:bodyPr/>
        <a:lstStyle/>
        <a:p>
          <a:endParaRPr lang="zh-TW" altLang="en-US"/>
        </a:p>
      </dgm:t>
    </dgm:pt>
    <dgm:pt modelId="{9A8AF3D9-6EA0-42D6-BBF2-C4B8ABE16F4F}" type="sibTrans" cxnId="{C3255529-6B20-43B8-B1BA-8137E269DE99}">
      <dgm:prSet/>
      <dgm:spPr/>
      <dgm:t>
        <a:bodyPr/>
        <a:lstStyle/>
        <a:p>
          <a:endParaRPr lang="zh-TW" altLang="en-US"/>
        </a:p>
      </dgm:t>
    </dgm:pt>
    <dgm:pt modelId="{24139C17-D9C1-4DBD-81AF-044862DDE7B6}">
      <dgm:prSet custT="1"/>
      <dgm:spPr/>
      <dgm:t>
        <a:bodyPr/>
        <a:lstStyle/>
        <a:p>
          <a:pPr>
            <a:lnSpc>
              <a:spcPts val="1000"/>
            </a:lnSpc>
          </a:pPr>
          <a:r>
            <a:rPr lang="zh-TW" altLang="en-US" sz="1200" dirty="0" smtClean="0">
              <a:latin typeface="微軟正黑體" pitchFamily="34" charset="-120"/>
              <a:ea typeface="微軟正黑體" pitchFamily="34" charset="-120"/>
            </a:rPr>
            <a:t>兒童情色</a:t>
          </a:r>
          <a:endParaRPr lang="en-US" altLang="zh-TW" sz="1200" dirty="0" smtClean="0">
            <a:latin typeface="微軟正黑體" pitchFamily="34" charset="-120"/>
            <a:ea typeface="微軟正黑體" pitchFamily="34" charset="-120"/>
          </a:endParaRPr>
        </a:p>
      </dgm:t>
    </dgm:pt>
    <dgm:pt modelId="{F8D52CC2-733E-4650-91C5-B967BF1BE205}" type="parTrans" cxnId="{8BACD4DE-D38D-4618-A5A8-B4FD5C582407}">
      <dgm:prSet/>
      <dgm:spPr/>
      <dgm:t>
        <a:bodyPr/>
        <a:lstStyle/>
        <a:p>
          <a:endParaRPr lang="zh-TW" altLang="en-US"/>
        </a:p>
      </dgm:t>
    </dgm:pt>
    <dgm:pt modelId="{51A0BE6C-0B06-4BE2-B839-F318FB64F8FA}" type="sibTrans" cxnId="{8BACD4DE-D38D-4618-A5A8-B4FD5C582407}">
      <dgm:prSet/>
      <dgm:spPr/>
      <dgm:t>
        <a:bodyPr/>
        <a:lstStyle/>
        <a:p>
          <a:endParaRPr lang="zh-TW" altLang="en-US"/>
        </a:p>
      </dgm:t>
    </dgm:pt>
    <dgm:pt modelId="{3B625589-5EA4-49BF-AF20-0BD0D3FAD0F0}">
      <dgm:prSet custT="1"/>
      <dgm:spPr/>
      <dgm:t>
        <a:bodyPr/>
        <a:lstStyle/>
        <a:p>
          <a:pPr>
            <a:lnSpc>
              <a:spcPts val="1000"/>
            </a:lnSpc>
          </a:pPr>
          <a:r>
            <a:rPr lang="zh-TW" altLang="en-US" sz="1200" b="0" dirty="0" smtClean="0">
              <a:latin typeface="微軟正黑體" pitchFamily="34" charset="-120"/>
              <a:ea typeface="微軟正黑體" pitchFamily="34" charset="-120"/>
            </a:rPr>
            <a:t>兒童裸體主義</a:t>
          </a:r>
          <a:endParaRPr lang="en-US" altLang="zh-TW" sz="1200" b="0" dirty="0" smtClean="0">
            <a:latin typeface="微軟正黑體" pitchFamily="34" charset="-120"/>
            <a:ea typeface="微軟正黑體" pitchFamily="34" charset="-120"/>
          </a:endParaRPr>
        </a:p>
      </dgm:t>
    </dgm:pt>
    <dgm:pt modelId="{6A50C8EB-6AC8-4EC5-8675-0237B3856995}" type="parTrans" cxnId="{E17E89CE-9944-41AF-8139-CB04E9A666D6}">
      <dgm:prSet/>
      <dgm:spPr/>
      <dgm:t>
        <a:bodyPr/>
        <a:lstStyle/>
        <a:p>
          <a:endParaRPr lang="zh-TW" altLang="en-US"/>
        </a:p>
      </dgm:t>
    </dgm:pt>
    <dgm:pt modelId="{3C9616AC-0273-489E-87B4-6D1C07CE8E32}" type="sibTrans" cxnId="{E17E89CE-9944-41AF-8139-CB04E9A666D6}">
      <dgm:prSet/>
      <dgm:spPr/>
      <dgm:t>
        <a:bodyPr/>
        <a:lstStyle/>
        <a:p>
          <a:endParaRPr lang="zh-TW" altLang="en-US"/>
        </a:p>
      </dgm:t>
    </dgm:pt>
    <dgm:pt modelId="{9D10D5BE-15E5-4B47-A166-5FA6094CAF94}">
      <dgm:prSet custT="1"/>
      <dgm:spPr/>
      <dgm:t>
        <a:bodyPr/>
        <a:lstStyle/>
        <a:p>
          <a:pPr>
            <a:lnSpc>
              <a:spcPts val="1000"/>
            </a:lnSpc>
          </a:pPr>
          <a:r>
            <a:rPr lang="zh-TW" altLang="en-US" sz="1200" b="0" dirty="0" smtClean="0">
              <a:latin typeface="微軟正黑體" pitchFamily="34" charset="-120"/>
              <a:ea typeface="微軟正黑體" pitchFamily="34" charset="-120"/>
            </a:rPr>
            <a:t>誘騙兒童少年從事性行為</a:t>
          </a:r>
          <a:endParaRPr lang="en-US" altLang="zh-TW" sz="1200" b="0" dirty="0" smtClean="0">
            <a:latin typeface="微軟正黑體" pitchFamily="34" charset="-120"/>
            <a:ea typeface="微軟正黑體" pitchFamily="34" charset="-120"/>
          </a:endParaRPr>
        </a:p>
      </dgm:t>
    </dgm:pt>
    <dgm:pt modelId="{7FD48129-4316-4156-A4DB-6677B702A7B2}" type="parTrans" cxnId="{FE5A7268-DBDE-4C4A-B8E5-F2CA2880A507}">
      <dgm:prSet/>
      <dgm:spPr/>
      <dgm:t>
        <a:bodyPr/>
        <a:lstStyle/>
        <a:p>
          <a:endParaRPr lang="zh-TW" altLang="en-US"/>
        </a:p>
      </dgm:t>
    </dgm:pt>
    <dgm:pt modelId="{D01FF784-274C-4F8E-85B4-40C1789DD52C}" type="sibTrans" cxnId="{FE5A7268-DBDE-4C4A-B8E5-F2CA2880A507}">
      <dgm:prSet/>
      <dgm:spPr/>
      <dgm:t>
        <a:bodyPr/>
        <a:lstStyle/>
        <a:p>
          <a:endParaRPr lang="zh-TW" altLang="en-US"/>
        </a:p>
      </dgm:t>
    </dgm:pt>
    <dgm:pt modelId="{AE50F3EB-71EB-492D-8242-08127DAF498D}">
      <dgm:prSet custT="1"/>
      <dgm:spPr/>
      <dgm:t>
        <a:bodyPr/>
        <a:lstStyle/>
        <a:p>
          <a:pPr>
            <a:lnSpc>
              <a:spcPts val="1000"/>
            </a:lnSpc>
          </a:pPr>
          <a:r>
            <a:rPr lang="zh-TW" altLang="en-US" sz="1200" b="0" dirty="0" smtClean="0">
              <a:latin typeface="微軟正黑體" pitchFamily="34" charset="-120"/>
              <a:ea typeface="微軟正黑體" pitchFamily="34" charset="-120"/>
            </a:rPr>
            <a:t>兒童少年販運</a:t>
          </a:r>
          <a:endParaRPr lang="en-US" altLang="zh-TW" sz="1200" b="0" dirty="0" smtClean="0">
            <a:latin typeface="微軟正黑體" pitchFamily="34" charset="-120"/>
            <a:ea typeface="微軟正黑體" pitchFamily="34" charset="-120"/>
          </a:endParaRPr>
        </a:p>
      </dgm:t>
    </dgm:pt>
    <dgm:pt modelId="{0B09A6FD-0A00-4F94-B4AE-1CA203E2FFCA}" type="parTrans" cxnId="{0A574E81-29A4-4C2D-A34F-95A797207AF5}">
      <dgm:prSet/>
      <dgm:spPr/>
      <dgm:t>
        <a:bodyPr/>
        <a:lstStyle/>
        <a:p>
          <a:endParaRPr lang="zh-TW" altLang="en-US"/>
        </a:p>
      </dgm:t>
    </dgm:pt>
    <dgm:pt modelId="{4262D757-DFDC-4A6A-A2B1-BD9B420F9E65}" type="sibTrans" cxnId="{0A574E81-29A4-4C2D-A34F-95A797207AF5}">
      <dgm:prSet/>
      <dgm:spPr/>
      <dgm:t>
        <a:bodyPr/>
        <a:lstStyle/>
        <a:p>
          <a:endParaRPr lang="zh-TW" altLang="en-US"/>
        </a:p>
      </dgm:t>
    </dgm:pt>
    <dgm:pt modelId="{152B7CD7-ABAE-4238-BE26-4E8B91D38903}">
      <dgm:prSet custT="1"/>
      <dgm:spPr/>
      <dgm:t>
        <a:bodyPr/>
        <a:lstStyle/>
        <a:p>
          <a:pPr>
            <a:lnSpc>
              <a:spcPts val="1000"/>
            </a:lnSpc>
          </a:pPr>
          <a:r>
            <a:rPr lang="zh-TW" altLang="en-US" sz="1200" b="0" dirty="0" smtClean="0">
              <a:latin typeface="微軟正黑體" pitchFamily="34" charset="-120"/>
              <a:ea typeface="微軟正黑體" pitchFamily="34" charset="-120"/>
            </a:rPr>
            <a:t>兒少性觀光</a:t>
          </a:r>
          <a:endParaRPr lang="en-US" altLang="zh-TW" sz="1200" b="0" dirty="0" smtClean="0">
            <a:latin typeface="微軟正黑體" pitchFamily="34" charset="-120"/>
            <a:ea typeface="微軟正黑體" pitchFamily="34" charset="-120"/>
          </a:endParaRPr>
        </a:p>
      </dgm:t>
    </dgm:pt>
    <dgm:pt modelId="{4752A731-D2B4-4EC9-B1B6-0236277DF0B4}" type="parTrans" cxnId="{8BDC3501-8192-45FE-9BB1-6690FABD94B1}">
      <dgm:prSet/>
      <dgm:spPr/>
      <dgm:t>
        <a:bodyPr/>
        <a:lstStyle/>
        <a:p>
          <a:endParaRPr lang="zh-TW" altLang="en-US"/>
        </a:p>
      </dgm:t>
    </dgm:pt>
    <dgm:pt modelId="{C02FBE57-F9BA-44CF-81A3-0451B0461B15}" type="sibTrans" cxnId="{8BDC3501-8192-45FE-9BB1-6690FABD94B1}">
      <dgm:prSet/>
      <dgm:spPr/>
      <dgm:t>
        <a:bodyPr/>
        <a:lstStyle/>
        <a:p>
          <a:endParaRPr lang="zh-TW" altLang="en-US"/>
        </a:p>
      </dgm:t>
    </dgm:pt>
    <dgm:pt modelId="{F007E176-C1DF-411F-94C4-9F7F99ECE754}">
      <dgm:prSet custT="1"/>
      <dgm:spPr/>
      <dgm:t>
        <a:bodyPr/>
        <a:lstStyle/>
        <a:p>
          <a:pPr>
            <a:lnSpc>
              <a:spcPts val="1000"/>
            </a:lnSpc>
          </a:pPr>
          <a:r>
            <a:rPr lang="zh-TW" altLang="en-US" sz="1200" dirty="0" smtClean="0">
              <a:latin typeface="微軟正黑體" pitchFamily="34" charset="-120"/>
              <a:ea typeface="微軟正黑體" pitchFamily="34" charset="-120"/>
            </a:rPr>
            <a:t>兒童可取得之成人色情</a:t>
          </a:r>
          <a:endParaRPr lang="zh-TW" altLang="en-US" sz="1200" dirty="0">
            <a:latin typeface="微軟正黑體" pitchFamily="34" charset="-120"/>
            <a:ea typeface="微軟正黑體" pitchFamily="34" charset="-120"/>
          </a:endParaRPr>
        </a:p>
      </dgm:t>
    </dgm:pt>
    <dgm:pt modelId="{DB83AEB1-CA16-4469-8AC1-DA80339A4B7F}" type="parTrans" cxnId="{49A9EF0F-832F-4CAB-89CF-68D37DD855C7}">
      <dgm:prSet/>
      <dgm:spPr/>
      <dgm:t>
        <a:bodyPr/>
        <a:lstStyle/>
        <a:p>
          <a:endParaRPr lang="zh-TW" altLang="en-US"/>
        </a:p>
      </dgm:t>
    </dgm:pt>
    <dgm:pt modelId="{23E6743A-395D-46ED-AC7D-B93B5B646847}" type="sibTrans" cxnId="{49A9EF0F-832F-4CAB-89CF-68D37DD855C7}">
      <dgm:prSet/>
      <dgm:spPr/>
      <dgm:t>
        <a:bodyPr/>
        <a:lstStyle/>
        <a:p>
          <a:endParaRPr lang="zh-TW" altLang="en-US"/>
        </a:p>
      </dgm:t>
    </dgm:pt>
    <dgm:pt modelId="{33615AD4-4975-4964-88F6-3B958DCA328B}">
      <dgm:prSet custT="1"/>
      <dgm:spPr/>
      <dgm:t>
        <a:bodyPr/>
        <a:lstStyle/>
        <a:p>
          <a:pPr>
            <a:lnSpc>
              <a:spcPts val="1000"/>
            </a:lnSpc>
          </a:pPr>
          <a:r>
            <a:rPr lang="zh-TW" altLang="en-US" sz="1200" dirty="0" smtClean="0">
              <a:latin typeface="微軟正黑體" pitchFamily="34" charset="-120"/>
              <a:ea typeface="微軟正黑體" pitchFamily="34" charset="-120"/>
            </a:rPr>
            <a:t>販賣毒品</a:t>
          </a:r>
          <a:endParaRPr lang="zh-TW" altLang="en-US" sz="1200" dirty="0">
            <a:latin typeface="微軟正黑體" pitchFamily="34" charset="-120"/>
            <a:ea typeface="微軟正黑體" pitchFamily="34" charset="-120"/>
          </a:endParaRPr>
        </a:p>
      </dgm:t>
    </dgm:pt>
    <dgm:pt modelId="{D1D994F5-D01C-436D-A89A-D7549B6F7682}" type="parTrans" cxnId="{C60218CB-D24B-4AE4-B37A-7F9D2142391E}">
      <dgm:prSet/>
      <dgm:spPr/>
      <dgm:t>
        <a:bodyPr/>
        <a:lstStyle/>
        <a:p>
          <a:endParaRPr lang="zh-TW" altLang="en-US"/>
        </a:p>
      </dgm:t>
    </dgm:pt>
    <dgm:pt modelId="{DA134047-306D-4DA2-89ED-F7BC21C9EC18}" type="sibTrans" cxnId="{C60218CB-D24B-4AE4-B37A-7F9D2142391E}">
      <dgm:prSet/>
      <dgm:spPr/>
      <dgm:t>
        <a:bodyPr/>
        <a:lstStyle/>
        <a:p>
          <a:endParaRPr lang="zh-TW" altLang="en-US"/>
        </a:p>
      </dgm:t>
    </dgm:pt>
    <dgm:pt modelId="{E4D1531D-6CF1-4A81-BB76-F39F31C452E6}">
      <dgm:prSet custT="1"/>
      <dgm:spPr/>
      <dgm:t>
        <a:bodyPr/>
        <a:lstStyle/>
        <a:p>
          <a:pPr>
            <a:lnSpc>
              <a:spcPts val="1000"/>
            </a:lnSpc>
          </a:pPr>
          <a:r>
            <a:rPr lang="zh-TW" altLang="en-US" sz="1200" dirty="0" smtClean="0">
              <a:latin typeface="微軟正黑體" pitchFamily="34" charset="-120"/>
              <a:ea typeface="微軟正黑體" pitchFamily="34" charset="-120"/>
            </a:rPr>
            <a:t>成人色情</a:t>
          </a:r>
          <a:endParaRPr lang="en-US" altLang="zh-TW" sz="1200" dirty="0" smtClean="0">
            <a:latin typeface="微軟正黑體" pitchFamily="34" charset="-120"/>
            <a:ea typeface="微軟正黑體" pitchFamily="34" charset="-120"/>
          </a:endParaRPr>
        </a:p>
      </dgm:t>
    </dgm:pt>
    <dgm:pt modelId="{6ADFC9E5-F263-4293-8A9A-23B7632F590B}" type="parTrans" cxnId="{69F82D79-530F-4BB9-B7B4-668C4CB607A2}">
      <dgm:prSet/>
      <dgm:spPr/>
      <dgm:t>
        <a:bodyPr/>
        <a:lstStyle/>
        <a:p>
          <a:endParaRPr lang="zh-TW" altLang="en-US"/>
        </a:p>
      </dgm:t>
    </dgm:pt>
    <dgm:pt modelId="{F256DC38-E2C9-4DB9-AC5D-4C666810F356}" type="sibTrans" cxnId="{69F82D79-530F-4BB9-B7B4-668C4CB607A2}">
      <dgm:prSet/>
      <dgm:spPr/>
      <dgm:t>
        <a:bodyPr/>
        <a:lstStyle/>
        <a:p>
          <a:endParaRPr lang="zh-TW" altLang="en-US"/>
        </a:p>
      </dgm:t>
    </dgm:pt>
    <dgm:pt modelId="{E4A4BE3F-A1FF-40DB-B6AB-5998B5BCB3D1}">
      <dgm:prSet custT="1"/>
      <dgm:spPr/>
      <dgm:t>
        <a:bodyPr/>
        <a:lstStyle/>
        <a:p>
          <a:pPr>
            <a:lnSpc>
              <a:spcPts val="1000"/>
            </a:lnSpc>
          </a:pPr>
          <a:r>
            <a:rPr lang="zh-TW" altLang="en-US" sz="1200" dirty="0" smtClean="0">
              <a:latin typeface="微軟正黑體" pitchFamily="34" charset="-120"/>
              <a:ea typeface="微軟正黑體" pitchFamily="34" charset="-120"/>
            </a:rPr>
            <a:t>極端成人色情</a:t>
          </a:r>
          <a:endParaRPr lang="en-US" altLang="zh-TW" sz="1200" dirty="0" smtClean="0">
            <a:latin typeface="微軟正黑體" pitchFamily="34" charset="-120"/>
            <a:ea typeface="微軟正黑體" pitchFamily="34" charset="-120"/>
          </a:endParaRPr>
        </a:p>
      </dgm:t>
    </dgm:pt>
    <dgm:pt modelId="{1E155E83-8AF8-4FD5-B2D1-C52B6FAA5DDC}" type="parTrans" cxnId="{9816E2A3-EAE0-4CCF-9C48-07CA628B891C}">
      <dgm:prSet/>
      <dgm:spPr/>
      <dgm:t>
        <a:bodyPr/>
        <a:lstStyle/>
        <a:p>
          <a:endParaRPr lang="zh-TW" altLang="en-US"/>
        </a:p>
      </dgm:t>
    </dgm:pt>
    <dgm:pt modelId="{E4B9A8EF-D17A-4C8E-B136-A36E1B617821}" type="sibTrans" cxnId="{9816E2A3-EAE0-4CCF-9C48-07CA628B891C}">
      <dgm:prSet/>
      <dgm:spPr/>
      <dgm:t>
        <a:bodyPr/>
        <a:lstStyle/>
        <a:p>
          <a:endParaRPr lang="zh-TW" altLang="en-US"/>
        </a:p>
      </dgm:t>
    </dgm:pt>
    <dgm:pt modelId="{1BB8C7B8-8350-4D9A-BEB9-FF96842C03E1}">
      <dgm:prSet custT="1"/>
      <dgm:spPr/>
      <dgm:t>
        <a:bodyPr/>
        <a:lstStyle/>
        <a:p>
          <a:pPr>
            <a:lnSpc>
              <a:spcPts val="1000"/>
            </a:lnSpc>
          </a:pPr>
          <a:r>
            <a:rPr lang="zh-TW" altLang="en-US" sz="1200" dirty="0" smtClean="0">
              <a:latin typeface="微軟正黑體" pitchFamily="34" charset="-120"/>
              <a:ea typeface="微軟正黑體" pitchFamily="34" charset="-120"/>
            </a:rPr>
            <a:t>媒介性交易訊息</a:t>
          </a:r>
          <a:endParaRPr lang="en-US" altLang="zh-TW" sz="1200" dirty="0" smtClean="0">
            <a:latin typeface="微軟正黑體" pitchFamily="34" charset="-120"/>
            <a:ea typeface="微軟正黑體" pitchFamily="34" charset="-120"/>
          </a:endParaRPr>
        </a:p>
      </dgm:t>
    </dgm:pt>
    <dgm:pt modelId="{651FF092-9804-42C6-9EE5-C2F06486FA10}" type="parTrans" cxnId="{8D544AF8-0291-4156-A63B-AE5E495C9BF7}">
      <dgm:prSet/>
      <dgm:spPr/>
      <dgm:t>
        <a:bodyPr/>
        <a:lstStyle/>
        <a:p>
          <a:endParaRPr lang="zh-TW" altLang="en-US"/>
        </a:p>
      </dgm:t>
    </dgm:pt>
    <dgm:pt modelId="{3208BD72-CD1C-4348-A709-A961A41805AE}" type="sibTrans" cxnId="{8D544AF8-0291-4156-A63B-AE5E495C9BF7}">
      <dgm:prSet/>
      <dgm:spPr/>
      <dgm:t>
        <a:bodyPr/>
        <a:lstStyle/>
        <a:p>
          <a:endParaRPr lang="zh-TW" altLang="en-US"/>
        </a:p>
      </dgm:t>
    </dgm:pt>
    <dgm:pt modelId="{D587F713-0999-4A27-B80A-BAC87DB0ADCC}">
      <dgm:prSet custT="1"/>
      <dgm:spPr/>
      <dgm:t>
        <a:bodyPr/>
        <a:lstStyle/>
        <a:p>
          <a:pPr>
            <a:lnSpc>
              <a:spcPts val="1000"/>
            </a:lnSpc>
          </a:pPr>
          <a:r>
            <a:rPr lang="zh-TW" altLang="en-US" sz="1200" dirty="0" smtClean="0">
              <a:latin typeface="微軟正黑體" pitchFamily="34" charset="-120"/>
              <a:ea typeface="微軟正黑體" pitchFamily="34" charset="-120"/>
            </a:rPr>
            <a:t>販賣色情光碟</a:t>
          </a:r>
          <a:endParaRPr lang="en-US" altLang="zh-TW" sz="1200" dirty="0" smtClean="0">
            <a:latin typeface="微軟正黑體" pitchFamily="34" charset="-120"/>
            <a:ea typeface="微軟正黑體" pitchFamily="34" charset="-120"/>
          </a:endParaRPr>
        </a:p>
      </dgm:t>
    </dgm:pt>
    <dgm:pt modelId="{96AF5CE8-C440-4EA8-AED6-20B5AFAA8EDA}" type="parTrans" cxnId="{C31AFD6B-282A-4C85-9312-7A760B9EAE53}">
      <dgm:prSet/>
      <dgm:spPr/>
      <dgm:t>
        <a:bodyPr/>
        <a:lstStyle/>
        <a:p>
          <a:endParaRPr lang="zh-TW" altLang="en-US"/>
        </a:p>
      </dgm:t>
    </dgm:pt>
    <dgm:pt modelId="{1FBE871C-4D2A-4134-BC77-665B9097359F}" type="sibTrans" cxnId="{C31AFD6B-282A-4C85-9312-7A760B9EAE53}">
      <dgm:prSet/>
      <dgm:spPr/>
      <dgm:t>
        <a:bodyPr/>
        <a:lstStyle/>
        <a:p>
          <a:endParaRPr lang="zh-TW" altLang="en-US"/>
        </a:p>
      </dgm:t>
    </dgm:pt>
    <dgm:pt modelId="{1E6B36D7-4A6E-4DE7-B104-B89ADA2094B4}">
      <dgm:prSet custT="1"/>
      <dgm:spPr/>
      <dgm:t>
        <a:bodyPr/>
        <a:lstStyle/>
        <a:p>
          <a:pPr>
            <a:lnSpc>
              <a:spcPts val="1000"/>
            </a:lnSpc>
          </a:pPr>
          <a:r>
            <a:rPr lang="zh-TW" altLang="en-US" sz="1200" dirty="0" smtClean="0">
              <a:latin typeface="微軟正黑體" pitchFamily="34" charset="-120"/>
              <a:ea typeface="微軟正黑體" pitchFamily="34" charset="-120"/>
            </a:rPr>
            <a:t>分級錯誤之遊戲軟體</a:t>
          </a:r>
          <a:endParaRPr lang="en-US" altLang="zh-TW" sz="1200" dirty="0" smtClean="0">
            <a:latin typeface="微軟正黑體" pitchFamily="34" charset="-120"/>
            <a:ea typeface="微軟正黑體" pitchFamily="34" charset="-120"/>
          </a:endParaRPr>
        </a:p>
      </dgm:t>
    </dgm:pt>
    <dgm:pt modelId="{493D71EC-D5AF-47C4-A87A-DBD9EBBAC6A1}" type="parTrans" cxnId="{01B43F21-9E9E-4073-ADFD-D02C9342841C}">
      <dgm:prSet/>
      <dgm:spPr/>
      <dgm:t>
        <a:bodyPr/>
        <a:lstStyle/>
        <a:p>
          <a:endParaRPr lang="zh-TW" altLang="en-US"/>
        </a:p>
      </dgm:t>
    </dgm:pt>
    <dgm:pt modelId="{132D57DF-9A49-4320-9597-CEC0B5C13EAD}" type="sibTrans" cxnId="{01B43F21-9E9E-4073-ADFD-D02C9342841C}">
      <dgm:prSet/>
      <dgm:spPr/>
      <dgm:t>
        <a:bodyPr/>
        <a:lstStyle/>
        <a:p>
          <a:endParaRPr lang="zh-TW" altLang="en-US"/>
        </a:p>
      </dgm:t>
    </dgm:pt>
    <dgm:pt modelId="{CC17DF58-BD7D-4603-B9C5-D9FB8D88BB2C}">
      <dgm:prSet custT="1"/>
      <dgm:spPr/>
      <dgm:t>
        <a:bodyPr/>
        <a:lstStyle/>
        <a:p>
          <a:pPr>
            <a:lnSpc>
              <a:spcPts val="1000"/>
            </a:lnSpc>
          </a:pPr>
          <a:r>
            <a:rPr lang="zh-TW" altLang="en-US" sz="1200" dirty="0" smtClean="0">
              <a:latin typeface="微軟正黑體" pitchFamily="34" charset="-120"/>
              <a:ea typeface="微軟正黑體" pitchFamily="34" charset="-120"/>
            </a:rPr>
            <a:t>內容涉及違法之遊戲軟體</a:t>
          </a:r>
          <a:endParaRPr lang="zh-TW" altLang="en-US" sz="1200" dirty="0">
            <a:latin typeface="微軟正黑體" pitchFamily="34" charset="-120"/>
            <a:ea typeface="微軟正黑體" pitchFamily="34" charset="-120"/>
          </a:endParaRPr>
        </a:p>
      </dgm:t>
    </dgm:pt>
    <dgm:pt modelId="{F884AD9E-004C-4B99-BEA9-D34104847E1D}" type="parTrans" cxnId="{C76F4651-9C65-4CF6-A0BC-51E1BC8DD69C}">
      <dgm:prSet/>
      <dgm:spPr/>
      <dgm:t>
        <a:bodyPr/>
        <a:lstStyle/>
        <a:p>
          <a:endParaRPr lang="zh-TW" altLang="en-US"/>
        </a:p>
      </dgm:t>
    </dgm:pt>
    <dgm:pt modelId="{47E459B3-0D09-4512-B048-988855406EF3}" type="sibTrans" cxnId="{C76F4651-9C65-4CF6-A0BC-51E1BC8DD69C}">
      <dgm:prSet/>
      <dgm:spPr/>
      <dgm:t>
        <a:bodyPr/>
        <a:lstStyle/>
        <a:p>
          <a:endParaRPr lang="zh-TW" altLang="en-US"/>
        </a:p>
      </dgm:t>
    </dgm:pt>
    <dgm:pt modelId="{5B8F13E8-F073-4BE3-B08B-FD9A9AEDCF56}">
      <dgm:prSet custT="1"/>
      <dgm:spPr/>
      <dgm:t>
        <a:bodyPr/>
        <a:lstStyle/>
        <a:p>
          <a:pPr>
            <a:lnSpc>
              <a:spcPts val="1000"/>
            </a:lnSpc>
          </a:pPr>
          <a:r>
            <a:rPr lang="zh-TW" altLang="en-US" sz="1200" dirty="0" smtClean="0">
              <a:latin typeface="微軟正黑體" pitchFamily="34" charset="-120"/>
              <a:ea typeface="微軟正黑體" pitchFamily="34" charset="-120"/>
            </a:rPr>
            <a:t>違法之垃圾郵件</a:t>
          </a:r>
          <a:endParaRPr lang="en-US" altLang="zh-TW" sz="1200" dirty="0" smtClean="0">
            <a:latin typeface="微軟正黑體" pitchFamily="34" charset="-120"/>
            <a:ea typeface="微軟正黑體" pitchFamily="34" charset="-120"/>
          </a:endParaRPr>
        </a:p>
      </dgm:t>
    </dgm:pt>
    <dgm:pt modelId="{5E9B41B1-D0A1-414A-B3C0-4919E65B3EC3}" type="parTrans" cxnId="{8336C93A-F13A-44EB-9F98-1C9E19EE269F}">
      <dgm:prSet/>
      <dgm:spPr/>
      <dgm:t>
        <a:bodyPr/>
        <a:lstStyle/>
        <a:p>
          <a:endParaRPr lang="zh-TW" altLang="en-US"/>
        </a:p>
      </dgm:t>
    </dgm:pt>
    <dgm:pt modelId="{4C234F82-A06B-4442-AC23-E82CE21186E6}" type="sibTrans" cxnId="{8336C93A-F13A-44EB-9F98-1C9E19EE269F}">
      <dgm:prSet/>
      <dgm:spPr/>
      <dgm:t>
        <a:bodyPr/>
        <a:lstStyle/>
        <a:p>
          <a:endParaRPr lang="zh-TW" altLang="en-US"/>
        </a:p>
      </dgm:t>
    </dgm:pt>
    <dgm:pt modelId="{96C70365-D266-40FE-9303-C1BC5378EE40}">
      <dgm:prSet custT="1"/>
      <dgm:spPr/>
      <dgm:t>
        <a:bodyPr/>
        <a:lstStyle/>
        <a:p>
          <a:pPr>
            <a:lnSpc>
              <a:spcPts val="1000"/>
            </a:lnSpc>
          </a:pPr>
          <a:r>
            <a:rPr lang="zh-TW" altLang="en-US" sz="1200" dirty="0" smtClean="0">
              <a:latin typeface="微軟正黑體" pitchFamily="34" charset="-120"/>
              <a:ea typeface="微軟正黑體" pitchFamily="34" charset="-120"/>
            </a:rPr>
            <a:t>其他違法內容</a:t>
          </a:r>
          <a:endParaRPr lang="en-US" altLang="zh-TW" sz="1200" dirty="0" smtClean="0">
            <a:latin typeface="微軟正黑體" pitchFamily="34" charset="-120"/>
            <a:ea typeface="微軟正黑體" pitchFamily="34" charset="-120"/>
          </a:endParaRPr>
        </a:p>
      </dgm:t>
    </dgm:pt>
    <dgm:pt modelId="{ECBFB792-7989-4AE8-AC12-B8009D7F17C5}" type="parTrans" cxnId="{DF06F9CB-FB50-4FEE-A0B8-39D9D1269A6E}">
      <dgm:prSet/>
      <dgm:spPr/>
      <dgm:t>
        <a:bodyPr/>
        <a:lstStyle/>
        <a:p>
          <a:endParaRPr lang="zh-TW" altLang="en-US"/>
        </a:p>
      </dgm:t>
    </dgm:pt>
    <dgm:pt modelId="{C4685D41-8A89-4284-AEE9-0689AF8C2398}" type="sibTrans" cxnId="{DF06F9CB-FB50-4FEE-A0B8-39D9D1269A6E}">
      <dgm:prSet/>
      <dgm:spPr/>
      <dgm:t>
        <a:bodyPr/>
        <a:lstStyle/>
        <a:p>
          <a:endParaRPr lang="zh-TW" altLang="en-US"/>
        </a:p>
      </dgm:t>
    </dgm:pt>
    <dgm:pt modelId="{1438074E-1D46-4984-B9A5-797F5FD2B34E}" type="pres">
      <dgm:prSet presAssocID="{B31B9BC3-E98B-4DB9-938A-BBE4279E2F18}" presName="Name0" presStyleCnt="0">
        <dgm:presLayoutVars>
          <dgm:dir/>
          <dgm:animLvl val="lvl"/>
          <dgm:resizeHandles val="exact"/>
        </dgm:presLayoutVars>
      </dgm:prSet>
      <dgm:spPr/>
      <dgm:t>
        <a:bodyPr/>
        <a:lstStyle/>
        <a:p>
          <a:endParaRPr lang="zh-TW" altLang="en-US"/>
        </a:p>
      </dgm:t>
    </dgm:pt>
    <dgm:pt modelId="{626D67A9-638C-4B85-BE17-279153232994}" type="pres">
      <dgm:prSet presAssocID="{63E84B50-C647-470F-8775-4881C4DF59FA}" presName="linNode" presStyleCnt="0"/>
      <dgm:spPr/>
      <dgm:t>
        <a:bodyPr/>
        <a:lstStyle/>
        <a:p>
          <a:endParaRPr lang="zh-TW" altLang="en-US"/>
        </a:p>
      </dgm:t>
    </dgm:pt>
    <dgm:pt modelId="{19FA028C-308E-4C61-ADB7-EE43071BCC6F}" type="pres">
      <dgm:prSet presAssocID="{63E84B50-C647-470F-8775-4881C4DF59FA}" presName="parentText" presStyleLbl="node1" presStyleIdx="0" presStyleCnt="3" custLinFactNeighborX="-401" custLinFactNeighborY="-1987">
        <dgm:presLayoutVars>
          <dgm:chMax val="1"/>
          <dgm:bulletEnabled val="1"/>
        </dgm:presLayoutVars>
      </dgm:prSet>
      <dgm:spPr/>
      <dgm:t>
        <a:bodyPr/>
        <a:lstStyle/>
        <a:p>
          <a:endParaRPr lang="zh-TW" altLang="en-US"/>
        </a:p>
      </dgm:t>
    </dgm:pt>
    <dgm:pt modelId="{2B04C34A-4C25-4443-9303-D67A2F902678}" type="pres">
      <dgm:prSet presAssocID="{63E84B50-C647-470F-8775-4881C4DF59FA}" presName="descendantText" presStyleLbl="alignAccFollowNode1" presStyleIdx="0" presStyleCnt="3">
        <dgm:presLayoutVars>
          <dgm:bulletEnabled val="1"/>
        </dgm:presLayoutVars>
      </dgm:prSet>
      <dgm:spPr/>
      <dgm:t>
        <a:bodyPr/>
        <a:lstStyle/>
        <a:p>
          <a:endParaRPr lang="zh-TW" altLang="en-US"/>
        </a:p>
      </dgm:t>
    </dgm:pt>
    <dgm:pt modelId="{465ADA93-3C5C-4F98-97E4-FB1B176DAE09}" type="pres">
      <dgm:prSet presAssocID="{9F30DF4F-1E1C-4446-B490-8A3752999410}" presName="sp" presStyleCnt="0"/>
      <dgm:spPr/>
      <dgm:t>
        <a:bodyPr/>
        <a:lstStyle/>
        <a:p>
          <a:endParaRPr lang="zh-TW" altLang="en-US"/>
        </a:p>
      </dgm:t>
    </dgm:pt>
    <dgm:pt modelId="{9CC497AA-8A32-4028-BCC5-6963E4AA02D9}" type="pres">
      <dgm:prSet presAssocID="{00A3A6AB-D139-4435-941D-2CC3C968AC1D}" presName="linNode" presStyleCnt="0"/>
      <dgm:spPr/>
      <dgm:t>
        <a:bodyPr/>
        <a:lstStyle/>
        <a:p>
          <a:endParaRPr lang="zh-TW" altLang="en-US"/>
        </a:p>
      </dgm:t>
    </dgm:pt>
    <dgm:pt modelId="{55B10905-EBD5-487E-A1A0-37F5353804B6}" type="pres">
      <dgm:prSet presAssocID="{00A3A6AB-D139-4435-941D-2CC3C968AC1D}" presName="parentText" presStyleLbl="node1" presStyleIdx="1" presStyleCnt="3">
        <dgm:presLayoutVars>
          <dgm:chMax val="1"/>
          <dgm:bulletEnabled val="1"/>
        </dgm:presLayoutVars>
      </dgm:prSet>
      <dgm:spPr/>
      <dgm:t>
        <a:bodyPr/>
        <a:lstStyle/>
        <a:p>
          <a:endParaRPr lang="zh-TW" altLang="en-US"/>
        </a:p>
      </dgm:t>
    </dgm:pt>
    <dgm:pt modelId="{FC1E57F2-B6FC-4224-9E18-5F8D2D4D0845}" type="pres">
      <dgm:prSet presAssocID="{00A3A6AB-D139-4435-941D-2CC3C968AC1D}" presName="descendantText" presStyleLbl="alignAccFollowNode1" presStyleIdx="1" presStyleCnt="3">
        <dgm:presLayoutVars>
          <dgm:bulletEnabled val="1"/>
        </dgm:presLayoutVars>
      </dgm:prSet>
      <dgm:spPr/>
      <dgm:t>
        <a:bodyPr/>
        <a:lstStyle/>
        <a:p>
          <a:endParaRPr lang="zh-TW" altLang="en-US"/>
        </a:p>
      </dgm:t>
    </dgm:pt>
    <dgm:pt modelId="{5B9D3085-A7DE-4A24-AE0E-B5E1F3CDB8E0}" type="pres">
      <dgm:prSet presAssocID="{A40A0DE9-0CB9-4921-B5BD-3C09368B3118}" presName="sp" presStyleCnt="0"/>
      <dgm:spPr/>
      <dgm:t>
        <a:bodyPr/>
        <a:lstStyle/>
        <a:p>
          <a:endParaRPr lang="zh-TW" altLang="en-US"/>
        </a:p>
      </dgm:t>
    </dgm:pt>
    <dgm:pt modelId="{DE821195-9EBE-47AD-95A1-171F7D3B8957}" type="pres">
      <dgm:prSet presAssocID="{5D8A60EC-341C-4C3E-BADD-80893D7EF665}" presName="linNode" presStyleCnt="0"/>
      <dgm:spPr/>
      <dgm:t>
        <a:bodyPr/>
        <a:lstStyle/>
        <a:p>
          <a:endParaRPr lang="zh-TW" altLang="en-US"/>
        </a:p>
      </dgm:t>
    </dgm:pt>
    <dgm:pt modelId="{FF1EA02C-2CDB-475E-85A3-B9DBAC18C7C9}" type="pres">
      <dgm:prSet presAssocID="{5D8A60EC-341C-4C3E-BADD-80893D7EF665}" presName="parentText" presStyleLbl="node1" presStyleIdx="2" presStyleCnt="3" custLinFactNeighborX="-5470" custLinFactNeighborY="6882">
        <dgm:presLayoutVars>
          <dgm:chMax val="1"/>
          <dgm:bulletEnabled val="1"/>
        </dgm:presLayoutVars>
      </dgm:prSet>
      <dgm:spPr/>
      <dgm:t>
        <a:bodyPr/>
        <a:lstStyle/>
        <a:p>
          <a:endParaRPr lang="zh-TW" altLang="en-US"/>
        </a:p>
      </dgm:t>
    </dgm:pt>
    <dgm:pt modelId="{C45CB6B5-2657-4EA3-884B-510F7785FCD7}" type="pres">
      <dgm:prSet presAssocID="{5D8A60EC-341C-4C3E-BADD-80893D7EF665}" presName="descendantText" presStyleLbl="alignAccFollowNode1" presStyleIdx="2" presStyleCnt="3">
        <dgm:presLayoutVars>
          <dgm:bulletEnabled val="1"/>
        </dgm:presLayoutVars>
      </dgm:prSet>
      <dgm:spPr/>
      <dgm:t>
        <a:bodyPr/>
        <a:lstStyle/>
        <a:p>
          <a:endParaRPr lang="zh-TW" altLang="en-US"/>
        </a:p>
      </dgm:t>
    </dgm:pt>
  </dgm:ptLst>
  <dgm:cxnLst>
    <dgm:cxn modelId="{E17E89CE-9944-41AF-8139-CB04E9A666D6}" srcId="{63E84B50-C647-470F-8775-4881C4DF59FA}" destId="{3B625589-5EA4-49BF-AF20-0BD0D3FAD0F0}" srcOrd="2" destOrd="0" parTransId="{6A50C8EB-6AC8-4EC5-8675-0237B3856995}" sibTransId="{3C9616AC-0273-489E-87B4-6D1C07CE8E32}"/>
    <dgm:cxn modelId="{01B43F21-9E9E-4073-ADFD-D02C9342841C}" srcId="{5D8A60EC-341C-4C3E-BADD-80893D7EF665}" destId="{1E6B36D7-4A6E-4DE7-B104-B89ADA2094B4}" srcOrd="2" destOrd="0" parTransId="{493D71EC-D5AF-47C4-A87A-DBD9EBBAC6A1}" sibTransId="{132D57DF-9A49-4320-9597-CEC0B5C13EAD}"/>
    <dgm:cxn modelId="{8D544AF8-0291-4156-A63B-AE5E495C9BF7}" srcId="{00A3A6AB-D139-4435-941D-2CC3C968AC1D}" destId="{1BB8C7B8-8350-4D9A-BEB9-FF96842C03E1}" srcOrd="3" destOrd="0" parTransId="{651FF092-9804-42C6-9EE5-C2F06486FA10}" sibTransId="{3208BD72-CD1C-4348-A709-A961A41805AE}"/>
    <dgm:cxn modelId="{DA568B52-5797-4C73-8722-2E0D7C74F3AA}" type="presOf" srcId="{3B625589-5EA4-49BF-AF20-0BD0D3FAD0F0}" destId="{2B04C34A-4C25-4443-9303-D67A2F902678}" srcOrd="0" destOrd="2" presId="urn:microsoft.com/office/officeart/2005/8/layout/vList5"/>
    <dgm:cxn modelId="{F63E2ADA-04EF-4B61-BB81-B56B9985EE79}" type="presOf" srcId="{96C70365-D266-40FE-9303-C1BC5378EE40}" destId="{C45CB6B5-2657-4EA3-884B-510F7785FCD7}" srcOrd="0" destOrd="4" presId="urn:microsoft.com/office/officeart/2005/8/layout/vList5"/>
    <dgm:cxn modelId="{DF06F9CB-FB50-4FEE-A0B8-39D9D1269A6E}" srcId="{5D8A60EC-341C-4C3E-BADD-80893D7EF665}" destId="{96C70365-D266-40FE-9303-C1BC5378EE40}" srcOrd="4" destOrd="0" parTransId="{ECBFB792-7989-4AE8-AC12-B8009D7F17C5}" sibTransId="{C4685D41-8A89-4284-AEE9-0689AF8C2398}"/>
    <dgm:cxn modelId="{D79AFC17-2762-4788-B8B3-DE5F3A2C9AF6}" type="presOf" srcId="{1BB8C7B8-8350-4D9A-BEB9-FF96842C03E1}" destId="{FC1E57F2-B6FC-4224-9E18-5F8D2D4D0845}" srcOrd="0" destOrd="3" presId="urn:microsoft.com/office/officeart/2005/8/layout/vList5"/>
    <dgm:cxn modelId="{2582D0F2-F890-49A1-B3EA-1B8E0258C635}" type="presOf" srcId="{00A3A6AB-D139-4435-941D-2CC3C968AC1D}" destId="{55B10905-EBD5-487E-A1A0-37F5353804B6}" srcOrd="0" destOrd="0" presId="urn:microsoft.com/office/officeart/2005/8/layout/vList5"/>
    <dgm:cxn modelId="{E77A8E9F-D08B-4D21-99AC-8C5531C55233}" type="presOf" srcId="{152B7CD7-ABAE-4238-BE26-4E8B91D38903}" destId="{2B04C34A-4C25-4443-9303-D67A2F902678}" srcOrd="0" destOrd="5" presId="urn:microsoft.com/office/officeart/2005/8/layout/vList5"/>
    <dgm:cxn modelId="{F2C4D128-0547-495B-B08B-C3C55E062B04}" srcId="{B31B9BC3-E98B-4DB9-938A-BBE4279E2F18}" destId="{5D8A60EC-341C-4C3E-BADD-80893D7EF665}" srcOrd="2" destOrd="0" parTransId="{1C7443B6-018B-46C7-9497-CC6DEBA81340}" sibTransId="{E7FEFF4D-6399-4DA4-BCA3-E07D371A9037}"/>
    <dgm:cxn modelId="{DCDEFE54-808A-4360-BB40-AE8A13B214C8}" type="presOf" srcId="{E4D1531D-6CF1-4A81-BB76-F39F31C452E6}" destId="{FC1E57F2-B6FC-4224-9E18-5F8D2D4D0845}" srcOrd="0" destOrd="1" presId="urn:microsoft.com/office/officeart/2005/8/layout/vList5"/>
    <dgm:cxn modelId="{C31AFD6B-282A-4C85-9312-7A760B9EAE53}" srcId="{00A3A6AB-D139-4435-941D-2CC3C968AC1D}" destId="{D587F713-0999-4A27-B80A-BAC87DB0ADCC}" srcOrd="4" destOrd="0" parTransId="{96AF5CE8-C440-4EA8-AED6-20B5AFAA8EDA}" sibTransId="{1FBE871C-4D2A-4134-BC77-665B9097359F}"/>
    <dgm:cxn modelId="{69F82D79-530F-4BB9-B7B4-668C4CB607A2}" srcId="{00A3A6AB-D139-4435-941D-2CC3C968AC1D}" destId="{E4D1531D-6CF1-4A81-BB76-F39F31C452E6}" srcOrd="1" destOrd="0" parTransId="{6ADFC9E5-F263-4293-8A9A-23B7632F590B}" sibTransId="{F256DC38-E2C9-4DB9-AC5D-4C666810F356}"/>
    <dgm:cxn modelId="{C60218CB-D24B-4AE4-B37A-7F9D2142391E}" srcId="{5D8A60EC-341C-4C3E-BADD-80893D7EF665}" destId="{33615AD4-4975-4964-88F6-3B958DCA328B}" srcOrd="0" destOrd="0" parTransId="{D1D994F5-D01C-436D-A89A-D7549B6F7682}" sibTransId="{DA134047-306D-4DA2-89ED-F7BC21C9EC18}"/>
    <dgm:cxn modelId="{9816E2A3-EAE0-4CCF-9C48-07CA628B891C}" srcId="{00A3A6AB-D139-4435-941D-2CC3C968AC1D}" destId="{E4A4BE3F-A1FF-40DB-B6AB-5998B5BCB3D1}" srcOrd="2" destOrd="0" parTransId="{1E155E83-8AF8-4FD5-B2D1-C52B6FAA5DDC}" sibTransId="{E4B9A8EF-D17A-4C8E-B136-A36E1B617821}"/>
    <dgm:cxn modelId="{F1C8A310-0125-4D97-B375-FEBE078A8167}" type="presOf" srcId="{E4A4BE3F-A1FF-40DB-B6AB-5998B5BCB3D1}" destId="{FC1E57F2-B6FC-4224-9E18-5F8D2D4D0845}" srcOrd="0" destOrd="2" presId="urn:microsoft.com/office/officeart/2005/8/layout/vList5"/>
    <dgm:cxn modelId="{8BACD4DE-D38D-4618-A5A8-B4FD5C582407}" srcId="{63E84B50-C647-470F-8775-4881C4DF59FA}" destId="{24139C17-D9C1-4DBD-81AF-044862DDE7B6}" srcOrd="1" destOrd="0" parTransId="{F8D52CC2-733E-4650-91C5-B967BF1BE205}" sibTransId="{51A0BE6C-0B06-4BE2-B839-F318FB64F8FA}"/>
    <dgm:cxn modelId="{6C1E9B90-A8E1-4F76-82A1-06653E64651B}" type="presOf" srcId="{B31B9BC3-E98B-4DB9-938A-BBE4279E2F18}" destId="{1438074E-1D46-4984-B9A5-797F5FD2B34E}" srcOrd="0" destOrd="0" presId="urn:microsoft.com/office/officeart/2005/8/layout/vList5"/>
    <dgm:cxn modelId="{3D01B5D5-230F-4D5B-9B84-844F0DF550BA}" type="presOf" srcId="{33615AD4-4975-4964-88F6-3B958DCA328B}" destId="{C45CB6B5-2657-4EA3-884B-510F7785FCD7}" srcOrd="0" destOrd="0" presId="urn:microsoft.com/office/officeart/2005/8/layout/vList5"/>
    <dgm:cxn modelId="{413DDD08-C19D-4193-BD24-1D05F2530FBB}" srcId="{B31B9BC3-E98B-4DB9-938A-BBE4279E2F18}" destId="{63E84B50-C647-470F-8775-4881C4DF59FA}" srcOrd="0" destOrd="0" parTransId="{7FA8C01C-0F98-452D-880F-17924D07B57F}" sibTransId="{9F30DF4F-1E1C-4446-B490-8A3752999410}"/>
    <dgm:cxn modelId="{17889F3D-5D83-4F93-B876-6A9F4592C0D2}" type="presOf" srcId="{CC17DF58-BD7D-4603-B9C5-D9FB8D88BB2C}" destId="{C45CB6B5-2657-4EA3-884B-510F7785FCD7}" srcOrd="0" destOrd="1" presId="urn:microsoft.com/office/officeart/2005/8/layout/vList5"/>
    <dgm:cxn modelId="{FD94593E-4626-4D17-8A91-E0BD2DC681B6}" type="presOf" srcId="{AE50F3EB-71EB-492D-8242-08127DAF498D}" destId="{2B04C34A-4C25-4443-9303-D67A2F902678}" srcOrd="0" destOrd="4" presId="urn:microsoft.com/office/officeart/2005/8/layout/vList5"/>
    <dgm:cxn modelId="{AB60BE86-4280-4B22-B382-83FE37C8A434}" type="presOf" srcId="{5D8A60EC-341C-4C3E-BADD-80893D7EF665}" destId="{FF1EA02C-2CDB-475E-85A3-B9DBAC18C7C9}" srcOrd="0" destOrd="0" presId="urn:microsoft.com/office/officeart/2005/8/layout/vList5"/>
    <dgm:cxn modelId="{49A9EF0F-832F-4CAB-89CF-68D37DD855C7}" srcId="{00A3A6AB-D139-4435-941D-2CC3C968AC1D}" destId="{F007E176-C1DF-411F-94C4-9F7F99ECE754}" srcOrd="0" destOrd="0" parTransId="{DB83AEB1-CA16-4469-8AC1-DA80339A4B7F}" sibTransId="{23E6743A-395D-46ED-AC7D-B93B5B646847}"/>
    <dgm:cxn modelId="{C34EB147-BEEA-4047-BE29-53F03CBFF981}" type="presOf" srcId="{9D10D5BE-15E5-4B47-A166-5FA6094CAF94}" destId="{2B04C34A-4C25-4443-9303-D67A2F902678}" srcOrd="0" destOrd="3" presId="urn:microsoft.com/office/officeart/2005/8/layout/vList5"/>
    <dgm:cxn modelId="{C76F4651-9C65-4CF6-A0BC-51E1BC8DD69C}" srcId="{5D8A60EC-341C-4C3E-BADD-80893D7EF665}" destId="{CC17DF58-BD7D-4603-B9C5-D9FB8D88BB2C}" srcOrd="1" destOrd="0" parTransId="{F884AD9E-004C-4B99-BEA9-D34104847E1D}" sibTransId="{47E459B3-0D09-4512-B048-988855406EF3}"/>
    <dgm:cxn modelId="{FE5A7268-DBDE-4C4A-B8E5-F2CA2880A507}" srcId="{63E84B50-C647-470F-8775-4881C4DF59FA}" destId="{9D10D5BE-15E5-4B47-A166-5FA6094CAF94}" srcOrd="3" destOrd="0" parTransId="{7FD48129-4316-4156-A4DB-6677B702A7B2}" sibTransId="{D01FF784-274C-4F8E-85B4-40C1789DD52C}"/>
    <dgm:cxn modelId="{B0931BB0-4FFC-449A-85A7-58DEBCA25F68}" type="presOf" srcId="{63E84B50-C647-470F-8775-4881C4DF59FA}" destId="{19FA028C-308E-4C61-ADB7-EE43071BCC6F}" srcOrd="0" destOrd="0" presId="urn:microsoft.com/office/officeart/2005/8/layout/vList5"/>
    <dgm:cxn modelId="{8337F126-2DD0-4F23-AC45-39982B471452}" type="presOf" srcId="{49D88E22-BBC3-4FEB-83CF-1C0EFF15FCAE}" destId="{2B04C34A-4C25-4443-9303-D67A2F902678}" srcOrd="0" destOrd="0" presId="urn:microsoft.com/office/officeart/2005/8/layout/vList5"/>
    <dgm:cxn modelId="{8336C93A-F13A-44EB-9F98-1C9E19EE269F}" srcId="{5D8A60EC-341C-4C3E-BADD-80893D7EF665}" destId="{5B8F13E8-F073-4BE3-B08B-FD9A9AEDCF56}" srcOrd="3" destOrd="0" parTransId="{5E9B41B1-D0A1-414A-B3C0-4919E65B3EC3}" sibTransId="{4C234F82-A06B-4442-AC23-E82CE21186E6}"/>
    <dgm:cxn modelId="{E1B78BDF-2EA1-4A8C-92B9-7EEC8707C011}" srcId="{B31B9BC3-E98B-4DB9-938A-BBE4279E2F18}" destId="{00A3A6AB-D139-4435-941D-2CC3C968AC1D}" srcOrd="1" destOrd="0" parTransId="{88F84F1F-7084-441C-A22E-E67B64230737}" sibTransId="{A40A0DE9-0CB9-4921-B5BD-3C09368B3118}"/>
    <dgm:cxn modelId="{69F79448-9A9C-40AA-A313-D75474C0F300}" type="presOf" srcId="{1E6B36D7-4A6E-4DE7-B104-B89ADA2094B4}" destId="{C45CB6B5-2657-4EA3-884B-510F7785FCD7}" srcOrd="0" destOrd="2" presId="urn:microsoft.com/office/officeart/2005/8/layout/vList5"/>
    <dgm:cxn modelId="{0A574E81-29A4-4C2D-A34F-95A797207AF5}" srcId="{63E84B50-C647-470F-8775-4881C4DF59FA}" destId="{AE50F3EB-71EB-492D-8242-08127DAF498D}" srcOrd="4" destOrd="0" parTransId="{0B09A6FD-0A00-4F94-B4AE-1CA203E2FFCA}" sibTransId="{4262D757-DFDC-4A6A-A2B1-BD9B420F9E65}"/>
    <dgm:cxn modelId="{4BF8D7D2-94CD-411C-8904-86292755ED2D}" type="presOf" srcId="{F007E176-C1DF-411F-94C4-9F7F99ECE754}" destId="{FC1E57F2-B6FC-4224-9E18-5F8D2D4D0845}" srcOrd="0" destOrd="0" presId="urn:microsoft.com/office/officeart/2005/8/layout/vList5"/>
    <dgm:cxn modelId="{C3255529-6B20-43B8-B1BA-8137E269DE99}" srcId="{63E84B50-C647-470F-8775-4881C4DF59FA}" destId="{49D88E22-BBC3-4FEB-83CF-1C0EFF15FCAE}" srcOrd="0" destOrd="0" parTransId="{1A0AF7AB-B9B4-426B-A9EA-583A3F3692F2}" sibTransId="{9A8AF3D9-6EA0-42D6-BBF2-C4B8ABE16F4F}"/>
    <dgm:cxn modelId="{276BFD17-8E77-4916-8CCF-045C80FDC560}" type="presOf" srcId="{D587F713-0999-4A27-B80A-BAC87DB0ADCC}" destId="{FC1E57F2-B6FC-4224-9E18-5F8D2D4D0845}" srcOrd="0" destOrd="4" presId="urn:microsoft.com/office/officeart/2005/8/layout/vList5"/>
    <dgm:cxn modelId="{8CDD444C-2800-4811-900F-C4945434C206}" type="presOf" srcId="{5B8F13E8-F073-4BE3-B08B-FD9A9AEDCF56}" destId="{C45CB6B5-2657-4EA3-884B-510F7785FCD7}" srcOrd="0" destOrd="3" presId="urn:microsoft.com/office/officeart/2005/8/layout/vList5"/>
    <dgm:cxn modelId="{8BDC3501-8192-45FE-9BB1-6690FABD94B1}" srcId="{63E84B50-C647-470F-8775-4881C4DF59FA}" destId="{152B7CD7-ABAE-4238-BE26-4E8B91D38903}" srcOrd="5" destOrd="0" parTransId="{4752A731-D2B4-4EC9-B1B6-0236277DF0B4}" sibTransId="{C02FBE57-F9BA-44CF-81A3-0451B0461B15}"/>
    <dgm:cxn modelId="{1B5235EE-0ED6-4274-BD18-0FEC047EC556}" type="presOf" srcId="{24139C17-D9C1-4DBD-81AF-044862DDE7B6}" destId="{2B04C34A-4C25-4443-9303-D67A2F902678}" srcOrd="0" destOrd="1" presId="urn:microsoft.com/office/officeart/2005/8/layout/vList5"/>
    <dgm:cxn modelId="{B26F4661-6845-44D8-8E22-FBBD6FFBBA1E}" type="presParOf" srcId="{1438074E-1D46-4984-B9A5-797F5FD2B34E}" destId="{626D67A9-638C-4B85-BE17-279153232994}" srcOrd="0" destOrd="0" presId="urn:microsoft.com/office/officeart/2005/8/layout/vList5"/>
    <dgm:cxn modelId="{FE5A5105-23FB-4B49-82FB-6B8F9B4D11F4}" type="presParOf" srcId="{626D67A9-638C-4B85-BE17-279153232994}" destId="{19FA028C-308E-4C61-ADB7-EE43071BCC6F}" srcOrd="0" destOrd="0" presId="urn:microsoft.com/office/officeart/2005/8/layout/vList5"/>
    <dgm:cxn modelId="{02088131-CDDC-442F-8C8E-C30378729401}" type="presParOf" srcId="{626D67A9-638C-4B85-BE17-279153232994}" destId="{2B04C34A-4C25-4443-9303-D67A2F902678}" srcOrd="1" destOrd="0" presId="urn:microsoft.com/office/officeart/2005/8/layout/vList5"/>
    <dgm:cxn modelId="{DF26B3E5-048D-48B8-BB73-5AA428E55F9A}" type="presParOf" srcId="{1438074E-1D46-4984-B9A5-797F5FD2B34E}" destId="{465ADA93-3C5C-4F98-97E4-FB1B176DAE09}" srcOrd="1" destOrd="0" presId="urn:microsoft.com/office/officeart/2005/8/layout/vList5"/>
    <dgm:cxn modelId="{20968147-E4A4-4761-B71B-B8F12BF978B5}" type="presParOf" srcId="{1438074E-1D46-4984-B9A5-797F5FD2B34E}" destId="{9CC497AA-8A32-4028-BCC5-6963E4AA02D9}" srcOrd="2" destOrd="0" presId="urn:microsoft.com/office/officeart/2005/8/layout/vList5"/>
    <dgm:cxn modelId="{7A59998B-AF60-40BB-8E85-C7A0BB040F84}" type="presParOf" srcId="{9CC497AA-8A32-4028-BCC5-6963E4AA02D9}" destId="{55B10905-EBD5-487E-A1A0-37F5353804B6}" srcOrd="0" destOrd="0" presId="urn:microsoft.com/office/officeart/2005/8/layout/vList5"/>
    <dgm:cxn modelId="{C710AFBD-98ED-40B5-B125-65E2A8FB78DF}" type="presParOf" srcId="{9CC497AA-8A32-4028-BCC5-6963E4AA02D9}" destId="{FC1E57F2-B6FC-4224-9E18-5F8D2D4D0845}" srcOrd="1" destOrd="0" presId="urn:microsoft.com/office/officeart/2005/8/layout/vList5"/>
    <dgm:cxn modelId="{2FB61398-D0A0-442C-8183-0DA13CD536ED}" type="presParOf" srcId="{1438074E-1D46-4984-B9A5-797F5FD2B34E}" destId="{5B9D3085-A7DE-4A24-AE0E-B5E1F3CDB8E0}" srcOrd="3" destOrd="0" presId="urn:microsoft.com/office/officeart/2005/8/layout/vList5"/>
    <dgm:cxn modelId="{52CEDA6E-1429-41DB-8327-795264CDBD6B}" type="presParOf" srcId="{1438074E-1D46-4984-B9A5-797F5FD2B34E}" destId="{DE821195-9EBE-47AD-95A1-171F7D3B8957}" srcOrd="4" destOrd="0" presId="urn:microsoft.com/office/officeart/2005/8/layout/vList5"/>
    <dgm:cxn modelId="{CA3FEB4C-8AE1-4D61-B4FA-14DA49CE3C7F}" type="presParOf" srcId="{DE821195-9EBE-47AD-95A1-171F7D3B8957}" destId="{FF1EA02C-2CDB-475E-85A3-B9DBAC18C7C9}" srcOrd="0" destOrd="0" presId="urn:microsoft.com/office/officeart/2005/8/layout/vList5"/>
    <dgm:cxn modelId="{C39919BD-E6EF-48D6-8391-E4DBA8E28FDA}" type="presParOf" srcId="{DE821195-9EBE-47AD-95A1-171F7D3B8957}" destId="{C45CB6B5-2657-4EA3-884B-510F7785FCD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F3E538-BB92-4534-A9D3-20AEFF66F320}" type="doc">
      <dgm:prSet loTypeId="urn:microsoft.com/office/officeart/2008/layout/RadialCluster" loCatId="relationship" qsTypeId="urn:microsoft.com/office/officeart/2005/8/quickstyle/3d1" qsCatId="3D" csTypeId="urn:microsoft.com/office/officeart/2005/8/colors/colorful1" csCatId="colorful" phldr="1"/>
      <dgm:spPr/>
      <dgm:t>
        <a:bodyPr/>
        <a:lstStyle/>
        <a:p>
          <a:endParaRPr lang="zh-TW" altLang="en-US"/>
        </a:p>
      </dgm:t>
    </dgm:pt>
    <dgm:pt modelId="{6FAF403A-3033-43BC-9694-5DBEBBFF682A}">
      <dgm:prSet phldrT="[文字]"/>
      <dgm:spPr/>
      <dgm:t>
        <a:bodyPr/>
        <a:lstStyle/>
        <a:p>
          <a:r>
            <a:rPr lang="zh-TW" altLang="en-US" b="1" dirty="0" smtClean="0">
              <a:latin typeface="微軟正黑體" pitchFamily="34" charset="-120"/>
              <a:ea typeface="微軟正黑體" pitchFamily="34" charset="-120"/>
            </a:rPr>
            <a:t>國際具體行動</a:t>
          </a:r>
          <a:endParaRPr lang="zh-TW" altLang="en-US" b="1" dirty="0">
            <a:latin typeface="微軟正黑體" pitchFamily="34" charset="-120"/>
            <a:ea typeface="微軟正黑體" pitchFamily="34" charset="-120"/>
          </a:endParaRPr>
        </a:p>
      </dgm:t>
    </dgm:pt>
    <dgm:pt modelId="{6D930E10-4F1E-4DE0-8BCD-3AE9AC7EEEB6}" type="parTrans" cxnId="{9F2D45E0-BE3E-4D01-967D-391288BE4C21}">
      <dgm:prSet/>
      <dgm:spPr/>
      <dgm:t>
        <a:bodyPr/>
        <a:lstStyle/>
        <a:p>
          <a:endParaRPr lang="zh-TW" altLang="en-US"/>
        </a:p>
      </dgm:t>
    </dgm:pt>
    <dgm:pt modelId="{05AB44C2-2901-476F-B4BA-5E927198CA8D}" type="sibTrans" cxnId="{9F2D45E0-BE3E-4D01-967D-391288BE4C21}">
      <dgm:prSet/>
      <dgm:spPr/>
      <dgm:t>
        <a:bodyPr/>
        <a:lstStyle/>
        <a:p>
          <a:endParaRPr lang="zh-TW" altLang="en-US"/>
        </a:p>
      </dgm:t>
    </dgm:pt>
    <dgm:pt modelId="{BC999D8F-5322-4E18-8F7B-A919F685069C}">
      <dgm:prSet phldrT="[文字]"/>
      <dgm:spPr/>
      <dgm:t>
        <a:bodyPr/>
        <a:lstStyle/>
        <a:p>
          <a:r>
            <a:rPr lang="zh-TW" altLang="en-US" dirty="0" smtClean="0">
              <a:latin typeface="微軟正黑體" pitchFamily="34" charset="-120"/>
              <a:ea typeface="微軟正黑體" pitchFamily="34" charset="-120"/>
            </a:rPr>
            <a:t>制度面</a:t>
          </a:r>
          <a:endParaRPr lang="zh-TW" altLang="en-US" dirty="0">
            <a:latin typeface="微軟正黑體" pitchFamily="34" charset="-120"/>
            <a:ea typeface="微軟正黑體" pitchFamily="34" charset="-120"/>
          </a:endParaRPr>
        </a:p>
      </dgm:t>
    </dgm:pt>
    <dgm:pt modelId="{D617DD2A-CFD1-4E6E-90FA-0E45062E3122}" type="parTrans" cxnId="{81697D68-1EC8-47A2-AC29-759CF82C280F}">
      <dgm:prSet/>
      <dgm:spPr/>
      <dgm:t>
        <a:bodyPr/>
        <a:lstStyle/>
        <a:p>
          <a:endParaRPr lang="zh-TW" altLang="en-US"/>
        </a:p>
      </dgm:t>
    </dgm:pt>
    <dgm:pt modelId="{2A5AEF60-51B5-432F-887F-4C5706D17B19}" type="sibTrans" cxnId="{81697D68-1EC8-47A2-AC29-759CF82C280F}">
      <dgm:prSet/>
      <dgm:spPr/>
      <dgm:t>
        <a:bodyPr/>
        <a:lstStyle/>
        <a:p>
          <a:endParaRPr lang="zh-TW" altLang="en-US"/>
        </a:p>
      </dgm:t>
    </dgm:pt>
    <dgm:pt modelId="{DD494028-3DEA-4D76-8AEF-462ACE957747}">
      <dgm:prSet phldrT="[文字]"/>
      <dgm:spPr/>
      <dgm:t>
        <a:bodyPr/>
        <a:lstStyle/>
        <a:p>
          <a:r>
            <a:rPr lang="zh-TW" altLang="en-US" dirty="0" smtClean="0">
              <a:latin typeface="微軟正黑體" pitchFamily="34" charset="-120"/>
              <a:ea typeface="微軟正黑體" pitchFamily="34" charset="-120"/>
            </a:rPr>
            <a:t>技術面</a:t>
          </a:r>
          <a:endParaRPr lang="en-US" altLang="zh-TW" dirty="0" smtClean="0">
            <a:latin typeface="微軟正黑體" pitchFamily="34" charset="-120"/>
            <a:ea typeface="微軟正黑體" pitchFamily="34" charset="-120"/>
          </a:endParaRPr>
        </a:p>
      </dgm:t>
    </dgm:pt>
    <dgm:pt modelId="{0F1481BE-724E-46D3-B811-F461203C1932}" type="parTrans" cxnId="{18A71831-7DF1-4BB0-AA34-4A0BFE47876B}">
      <dgm:prSet/>
      <dgm:spPr/>
      <dgm:t>
        <a:bodyPr/>
        <a:lstStyle/>
        <a:p>
          <a:endParaRPr lang="zh-TW" altLang="en-US"/>
        </a:p>
      </dgm:t>
    </dgm:pt>
    <dgm:pt modelId="{2B0D7BC9-61FD-41B2-AA2C-8EC9548E272A}" type="sibTrans" cxnId="{18A71831-7DF1-4BB0-AA34-4A0BFE47876B}">
      <dgm:prSet/>
      <dgm:spPr/>
      <dgm:t>
        <a:bodyPr/>
        <a:lstStyle/>
        <a:p>
          <a:endParaRPr lang="zh-TW" altLang="en-US"/>
        </a:p>
      </dgm:t>
    </dgm:pt>
    <dgm:pt modelId="{5E92E542-6BD2-4D4C-9C0D-6341CF88F27A}">
      <dgm:prSet phldrT="[文字]"/>
      <dgm:spPr/>
      <dgm:t>
        <a:bodyPr/>
        <a:lstStyle/>
        <a:p>
          <a:r>
            <a:rPr lang="zh-TW" altLang="en-US" dirty="0" smtClean="0">
              <a:latin typeface="微軟正黑體" pitchFamily="34" charset="-120"/>
              <a:ea typeface="微軟正黑體" pitchFamily="34" charset="-120"/>
            </a:rPr>
            <a:t>法制面</a:t>
          </a:r>
          <a:endParaRPr lang="zh-TW" altLang="en-US" dirty="0">
            <a:latin typeface="微軟正黑體" pitchFamily="34" charset="-120"/>
            <a:ea typeface="微軟正黑體" pitchFamily="34" charset="-120"/>
          </a:endParaRPr>
        </a:p>
      </dgm:t>
    </dgm:pt>
    <dgm:pt modelId="{5A54D9F3-2F2B-4E81-8FB0-0B10152A9F4D}" type="parTrans" cxnId="{C619C6CF-E021-4798-9DC7-BDB5A77FBC73}">
      <dgm:prSet/>
      <dgm:spPr/>
      <dgm:t>
        <a:bodyPr/>
        <a:lstStyle/>
        <a:p>
          <a:endParaRPr lang="zh-TW" altLang="en-US"/>
        </a:p>
      </dgm:t>
    </dgm:pt>
    <dgm:pt modelId="{33B57636-ECE6-4E30-BF3F-0B95CC6C1D48}" type="sibTrans" cxnId="{C619C6CF-E021-4798-9DC7-BDB5A77FBC73}">
      <dgm:prSet/>
      <dgm:spPr/>
      <dgm:t>
        <a:bodyPr/>
        <a:lstStyle/>
        <a:p>
          <a:endParaRPr lang="zh-TW" altLang="en-US"/>
        </a:p>
      </dgm:t>
    </dgm:pt>
    <dgm:pt modelId="{3A27F3ED-B152-460A-A7B5-36CE82566183}">
      <dgm:prSet/>
      <dgm:spPr/>
      <dgm:t>
        <a:bodyPr/>
        <a:lstStyle/>
        <a:p>
          <a:r>
            <a:rPr lang="zh-TW" altLang="en-US" dirty="0" smtClean="0"/>
            <a:t>合作面</a:t>
          </a:r>
          <a:endParaRPr lang="zh-TW" altLang="en-US" dirty="0"/>
        </a:p>
      </dgm:t>
    </dgm:pt>
    <dgm:pt modelId="{99F530C2-EF52-448B-8981-BA5499C3FE41}" type="parTrans" cxnId="{D60BF013-A3AC-4656-8EED-2494DB8A4813}">
      <dgm:prSet/>
      <dgm:spPr/>
      <dgm:t>
        <a:bodyPr/>
        <a:lstStyle/>
        <a:p>
          <a:endParaRPr lang="zh-TW" altLang="en-US"/>
        </a:p>
      </dgm:t>
    </dgm:pt>
    <dgm:pt modelId="{1183F5BC-B5C9-4320-8D8E-AFD76BD28DEC}" type="sibTrans" cxnId="{D60BF013-A3AC-4656-8EED-2494DB8A4813}">
      <dgm:prSet/>
      <dgm:spPr/>
      <dgm:t>
        <a:bodyPr/>
        <a:lstStyle/>
        <a:p>
          <a:endParaRPr lang="zh-TW" altLang="en-US"/>
        </a:p>
      </dgm:t>
    </dgm:pt>
    <dgm:pt modelId="{C7AF150B-0252-4C89-ADD5-020ACDEBF957}" type="pres">
      <dgm:prSet presAssocID="{8EF3E538-BB92-4534-A9D3-20AEFF66F320}" presName="Name0" presStyleCnt="0">
        <dgm:presLayoutVars>
          <dgm:chMax val="1"/>
          <dgm:chPref val="1"/>
          <dgm:dir/>
          <dgm:animOne val="branch"/>
          <dgm:animLvl val="lvl"/>
        </dgm:presLayoutVars>
      </dgm:prSet>
      <dgm:spPr/>
      <dgm:t>
        <a:bodyPr/>
        <a:lstStyle/>
        <a:p>
          <a:endParaRPr lang="zh-TW" altLang="en-US"/>
        </a:p>
      </dgm:t>
    </dgm:pt>
    <dgm:pt modelId="{2564C112-3B46-4EEF-9F79-5651A2615B75}" type="pres">
      <dgm:prSet presAssocID="{6FAF403A-3033-43BC-9694-5DBEBBFF682A}" presName="singleCycle" presStyleCnt="0"/>
      <dgm:spPr/>
    </dgm:pt>
    <dgm:pt modelId="{C09F85B0-000F-45E0-96C2-88A075C91C40}" type="pres">
      <dgm:prSet presAssocID="{6FAF403A-3033-43BC-9694-5DBEBBFF682A}" presName="singleCenter" presStyleLbl="node1" presStyleIdx="0" presStyleCnt="5" custLinFactNeighborX="583" custLinFactNeighborY="144">
        <dgm:presLayoutVars>
          <dgm:chMax val="7"/>
          <dgm:chPref val="7"/>
        </dgm:presLayoutVars>
      </dgm:prSet>
      <dgm:spPr/>
      <dgm:t>
        <a:bodyPr/>
        <a:lstStyle/>
        <a:p>
          <a:endParaRPr lang="zh-TW" altLang="en-US"/>
        </a:p>
      </dgm:t>
    </dgm:pt>
    <dgm:pt modelId="{1B1C8124-E0A7-466D-9B85-313BF71ACDC7}" type="pres">
      <dgm:prSet presAssocID="{D617DD2A-CFD1-4E6E-90FA-0E45062E3122}" presName="Name56" presStyleLbl="parChTrans1D2" presStyleIdx="0" presStyleCnt="4"/>
      <dgm:spPr/>
      <dgm:t>
        <a:bodyPr/>
        <a:lstStyle/>
        <a:p>
          <a:endParaRPr lang="zh-TW" altLang="en-US"/>
        </a:p>
      </dgm:t>
    </dgm:pt>
    <dgm:pt modelId="{4B3C512C-12FA-4176-BBA0-9608638378F5}" type="pres">
      <dgm:prSet presAssocID="{BC999D8F-5322-4E18-8F7B-A919F685069C}" presName="text0" presStyleLbl="node1" presStyleIdx="1" presStyleCnt="5" custScaleX="161166" custScaleY="112745">
        <dgm:presLayoutVars>
          <dgm:bulletEnabled val="1"/>
        </dgm:presLayoutVars>
      </dgm:prSet>
      <dgm:spPr/>
      <dgm:t>
        <a:bodyPr/>
        <a:lstStyle/>
        <a:p>
          <a:endParaRPr lang="zh-TW" altLang="en-US"/>
        </a:p>
      </dgm:t>
    </dgm:pt>
    <dgm:pt modelId="{7A3965CB-B990-4845-B2F9-BBB7AEF63A4A}" type="pres">
      <dgm:prSet presAssocID="{0F1481BE-724E-46D3-B811-F461203C1932}" presName="Name56" presStyleLbl="parChTrans1D2" presStyleIdx="1" presStyleCnt="4"/>
      <dgm:spPr/>
      <dgm:t>
        <a:bodyPr/>
        <a:lstStyle/>
        <a:p>
          <a:endParaRPr lang="zh-TW" altLang="en-US"/>
        </a:p>
      </dgm:t>
    </dgm:pt>
    <dgm:pt modelId="{78BD074C-BCA8-4C34-9A72-CB07D3A7B421}" type="pres">
      <dgm:prSet presAssocID="{DD494028-3DEA-4D76-8AEF-462ACE957747}" presName="text0" presStyleLbl="node1" presStyleIdx="2" presStyleCnt="5" custScaleX="166272" custRadScaleRad="129345" custRadScaleInc="911">
        <dgm:presLayoutVars>
          <dgm:bulletEnabled val="1"/>
        </dgm:presLayoutVars>
      </dgm:prSet>
      <dgm:spPr/>
      <dgm:t>
        <a:bodyPr/>
        <a:lstStyle/>
        <a:p>
          <a:endParaRPr lang="zh-TW" altLang="en-US"/>
        </a:p>
      </dgm:t>
    </dgm:pt>
    <dgm:pt modelId="{22372DA9-4C21-40AF-BBF7-624CF246E5DD}" type="pres">
      <dgm:prSet presAssocID="{5A54D9F3-2F2B-4E81-8FB0-0B10152A9F4D}" presName="Name56" presStyleLbl="parChTrans1D2" presStyleIdx="2" presStyleCnt="4"/>
      <dgm:spPr/>
      <dgm:t>
        <a:bodyPr/>
        <a:lstStyle/>
        <a:p>
          <a:endParaRPr lang="zh-TW" altLang="en-US"/>
        </a:p>
      </dgm:t>
    </dgm:pt>
    <dgm:pt modelId="{FE53ED6B-5B93-49DE-A189-0143F935AF43}" type="pres">
      <dgm:prSet presAssocID="{5E92E542-6BD2-4D4C-9C0D-6341CF88F27A}" presName="text0" presStyleLbl="node1" presStyleIdx="3" presStyleCnt="5" custScaleX="169891" custScaleY="110834">
        <dgm:presLayoutVars>
          <dgm:bulletEnabled val="1"/>
        </dgm:presLayoutVars>
      </dgm:prSet>
      <dgm:spPr/>
      <dgm:t>
        <a:bodyPr/>
        <a:lstStyle/>
        <a:p>
          <a:endParaRPr lang="zh-TW" altLang="en-US"/>
        </a:p>
      </dgm:t>
    </dgm:pt>
    <dgm:pt modelId="{226CB147-2B7A-4988-B045-A9F0B58CE589}" type="pres">
      <dgm:prSet presAssocID="{99F530C2-EF52-448B-8981-BA5499C3FE41}" presName="Name56" presStyleLbl="parChTrans1D2" presStyleIdx="3" presStyleCnt="4"/>
      <dgm:spPr/>
      <dgm:t>
        <a:bodyPr/>
        <a:lstStyle/>
        <a:p>
          <a:endParaRPr lang="zh-TW" altLang="en-US"/>
        </a:p>
      </dgm:t>
    </dgm:pt>
    <dgm:pt modelId="{9EF644AB-3D42-4F9B-8157-603FD07969D4}" type="pres">
      <dgm:prSet presAssocID="{3A27F3ED-B152-460A-A7B5-36CE82566183}" presName="text0" presStyleLbl="node1" presStyleIdx="4" presStyleCnt="5" custScaleX="165049" custScaleY="90138" custRadScaleRad="125816">
        <dgm:presLayoutVars>
          <dgm:bulletEnabled val="1"/>
        </dgm:presLayoutVars>
      </dgm:prSet>
      <dgm:spPr/>
      <dgm:t>
        <a:bodyPr/>
        <a:lstStyle/>
        <a:p>
          <a:endParaRPr lang="zh-TW" altLang="en-US"/>
        </a:p>
      </dgm:t>
    </dgm:pt>
  </dgm:ptLst>
  <dgm:cxnLst>
    <dgm:cxn modelId="{5F771E56-52B7-42AA-8F49-F7F027F5BCA1}" type="presOf" srcId="{BC999D8F-5322-4E18-8F7B-A919F685069C}" destId="{4B3C512C-12FA-4176-BBA0-9608638378F5}" srcOrd="0" destOrd="0" presId="urn:microsoft.com/office/officeart/2008/layout/RadialCluster"/>
    <dgm:cxn modelId="{18A71831-7DF1-4BB0-AA34-4A0BFE47876B}" srcId="{6FAF403A-3033-43BC-9694-5DBEBBFF682A}" destId="{DD494028-3DEA-4D76-8AEF-462ACE957747}" srcOrd="1" destOrd="0" parTransId="{0F1481BE-724E-46D3-B811-F461203C1932}" sibTransId="{2B0D7BC9-61FD-41B2-AA2C-8EC9548E272A}"/>
    <dgm:cxn modelId="{C619C6CF-E021-4798-9DC7-BDB5A77FBC73}" srcId="{6FAF403A-3033-43BC-9694-5DBEBBFF682A}" destId="{5E92E542-6BD2-4D4C-9C0D-6341CF88F27A}" srcOrd="2" destOrd="0" parTransId="{5A54D9F3-2F2B-4E81-8FB0-0B10152A9F4D}" sibTransId="{33B57636-ECE6-4E30-BF3F-0B95CC6C1D48}"/>
    <dgm:cxn modelId="{CEC9E18D-B5D8-48E9-886D-C682539BB5CB}" type="presOf" srcId="{6FAF403A-3033-43BC-9694-5DBEBBFF682A}" destId="{C09F85B0-000F-45E0-96C2-88A075C91C40}" srcOrd="0" destOrd="0" presId="urn:microsoft.com/office/officeart/2008/layout/RadialCluster"/>
    <dgm:cxn modelId="{81697D68-1EC8-47A2-AC29-759CF82C280F}" srcId="{6FAF403A-3033-43BC-9694-5DBEBBFF682A}" destId="{BC999D8F-5322-4E18-8F7B-A919F685069C}" srcOrd="0" destOrd="0" parTransId="{D617DD2A-CFD1-4E6E-90FA-0E45062E3122}" sibTransId="{2A5AEF60-51B5-432F-887F-4C5706D17B19}"/>
    <dgm:cxn modelId="{E56B5483-8A70-49EE-9F30-4AF63F80B20A}" type="presOf" srcId="{3A27F3ED-B152-460A-A7B5-36CE82566183}" destId="{9EF644AB-3D42-4F9B-8157-603FD07969D4}" srcOrd="0" destOrd="0" presId="urn:microsoft.com/office/officeart/2008/layout/RadialCluster"/>
    <dgm:cxn modelId="{D60BF013-A3AC-4656-8EED-2494DB8A4813}" srcId="{6FAF403A-3033-43BC-9694-5DBEBBFF682A}" destId="{3A27F3ED-B152-460A-A7B5-36CE82566183}" srcOrd="3" destOrd="0" parTransId="{99F530C2-EF52-448B-8981-BA5499C3FE41}" sibTransId="{1183F5BC-B5C9-4320-8D8E-AFD76BD28DEC}"/>
    <dgm:cxn modelId="{9F2D45E0-BE3E-4D01-967D-391288BE4C21}" srcId="{8EF3E538-BB92-4534-A9D3-20AEFF66F320}" destId="{6FAF403A-3033-43BC-9694-5DBEBBFF682A}" srcOrd="0" destOrd="0" parTransId="{6D930E10-4F1E-4DE0-8BCD-3AE9AC7EEEB6}" sibTransId="{05AB44C2-2901-476F-B4BA-5E927198CA8D}"/>
    <dgm:cxn modelId="{5BEE47FA-A7BE-4F9F-A63E-69D2A299C525}" type="presOf" srcId="{5E92E542-6BD2-4D4C-9C0D-6341CF88F27A}" destId="{FE53ED6B-5B93-49DE-A189-0143F935AF43}" srcOrd="0" destOrd="0" presId="urn:microsoft.com/office/officeart/2008/layout/RadialCluster"/>
    <dgm:cxn modelId="{E77DA929-6A47-48B7-ADDD-1F135C62FAF2}" type="presOf" srcId="{5A54D9F3-2F2B-4E81-8FB0-0B10152A9F4D}" destId="{22372DA9-4C21-40AF-BBF7-624CF246E5DD}" srcOrd="0" destOrd="0" presId="urn:microsoft.com/office/officeart/2008/layout/RadialCluster"/>
    <dgm:cxn modelId="{CD7EA75B-D08B-4A77-BD24-D872FDAA2B6E}" type="presOf" srcId="{8EF3E538-BB92-4534-A9D3-20AEFF66F320}" destId="{C7AF150B-0252-4C89-ADD5-020ACDEBF957}" srcOrd="0" destOrd="0" presId="urn:microsoft.com/office/officeart/2008/layout/RadialCluster"/>
    <dgm:cxn modelId="{A7CEEFD5-57CE-410E-9158-CA7EB29BEEF2}" type="presOf" srcId="{DD494028-3DEA-4D76-8AEF-462ACE957747}" destId="{78BD074C-BCA8-4C34-9A72-CB07D3A7B421}" srcOrd="0" destOrd="0" presId="urn:microsoft.com/office/officeart/2008/layout/RadialCluster"/>
    <dgm:cxn modelId="{F135AD51-3274-491A-8BDD-A785111437B8}" type="presOf" srcId="{D617DD2A-CFD1-4E6E-90FA-0E45062E3122}" destId="{1B1C8124-E0A7-466D-9B85-313BF71ACDC7}" srcOrd="0" destOrd="0" presId="urn:microsoft.com/office/officeart/2008/layout/RadialCluster"/>
    <dgm:cxn modelId="{E9D466BA-0BAB-476F-AA9E-1532E4135F2F}" type="presOf" srcId="{0F1481BE-724E-46D3-B811-F461203C1932}" destId="{7A3965CB-B990-4845-B2F9-BBB7AEF63A4A}" srcOrd="0" destOrd="0" presId="urn:microsoft.com/office/officeart/2008/layout/RadialCluster"/>
    <dgm:cxn modelId="{E518BAD6-FCC7-4E98-A644-661C2F485EC6}" type="presOf" srcId="{99F530C2-EF52-448B-8981-BA5499C3FE41}" destId="{226CB147-2B7A-4988-B045-A9F0B58CE589}" srcOrd="0" destOrd="0" presId="urn:microsoft.com/office/officeart/2008/layout/RadialCluster"/>
    <dgm:cxn modelId="{FF1A8659-34FF-4941-8DCA-F56D16F07EEC}" type="presParOf" srcId="{C7AF150B-0252-4C89-ADD5-020ACDEBF957}" destId="{2564C112-3B46-4EEF-9F79-5651A2615B75}" srcOrd="0" destOrd="0" presId="urn:microsoft.com/office/officeart/2008/layout/RadialCluster"/>
    <dgm:cxn modelId="{49378A14-A399-411E-9F2F-4C494E250CEE}" type="presParOf" srcId="{2564C112-3B46-4EEF-9F79-5651A2615B75}" destId="{C09F85B0-000F-45E0-96C2-88A075C91C40}" srcOrd="0" destOrd="0" presId="urn:microsoft.com/office/officeart/2008/layout/RadialCluster"/>
    <dgm:cxn modelId="{24064FC8-671D-4264-AA42-B1FEED5E141F}" type="presParOf" srcId="{2564C112-3B46-4EEF-9F79-5651A2615B75}" destId="{1B1C8124-E0A7-466D-9B85-313BF71ACDC7}" srcOrd="1" destOrd="0" presId="urn:microsoft.com/office/officeart/2008/layout/RadialCluster"/>
    <dgm:cxn modelId="{CF58ED5E-6C9C-47CF-8819-F11BEF08A796}" type="presParOf" srcId="{2564C112-3B46-4EEF-9F79-5651A2615B75}" destId="{4B3C512C-12FA-4176-BBA0-9608638378F5}" srcOrd="2" destOrd="0" presId="urn:microsoft.com/office/officeart/2008/layout/RadialCluster"/>
    <dgm:cxn modelId="{0B40E4A1-ABD0-4F69-89B8-893FF134B7F3}" type="presParOf" srcId="{2564C112-3B46-4EEF-9F79-5651A2615B75}" destId="{7A3965CB-B990-4845-B2F9-BBB7AEF63A4A}" srcOrd="3" destOrd="0" presId="urn:microsoft.com/office/officeart/2008/layout/RadialCluster"/>
    <dgm:cxn modelId="{7AB949BE-761E-434C-962C-2DAAA6AED486}" type="presParOf" srcId="{2564C112-3B46-4EEF-9F79-5651A2615B75}" destId="{78BD074C-BCA8-4C34-9A72-CB07D3A7B421}" srcOrd="4" destOrd="0" presId="urn:microsoft.com/office/officeart/2008/layout/RadialCluster"/>
    <dgm:cxn modelId="{F34F48A6-01A3-4A45-998E-555543B508CC}" type="presParOf" srcId="{2564C112-3B46-4EEF-9F79-5651A2615B75}" destId="{22372DA9-4C21-40AF-BBF7-624CF246E5DD}" srcOrd="5" destOrd="0" presId="urn:microsoft.com/office/officeart/2008/layout/RadialCluster"/>
    <dgm:cxn modelId="{66BE28DB-7F00-4731-A5F3-BEB23F64A3B6}" type="presParOf" srcId="{2564C112-3B46-4EEF-9F79-5651A2615B75}" destId="{FE53ED6B-5B93-49DE-A189-0143F935AF43}" srcOrd="6" destOrd="0" presId="urn:microsoft.com/office/officeart/2008/layout/RadialCluster"/>
    <dgm:cxn modelId="{D11E49AB-67D9-4ADF-B4C5-1928F1D1C937}" type="presParOf" srcId="{2564C112-3B46-4EEF-9F79-5651A2615B75}" destId="{226CB147-2B7A-4988-B045-A9F0B58CE589}" srcOrd="7" destOrd="0" presId="urn:microsoft.com/office/officeart/2008/layout/RadialCluster"/>
    <dgm:cxn modelId="{E98D8717-DEC0-4DCA-AA85-0C83D8F96E60}" type="presParOf" srcId="{2564C112-3B46-4EEF-9F79-5651A2615B75}" destId="{9EF644AB-3D42-4F9B-8157-603FD07969D4}"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D30E87-6ABA-48C8-903A-E7442DF3BA0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TW" altLang="en-US"/>
        </a:p>
      </dgm:t>
    </dgm:pt>
    <dgm:pt modelId="{D6C1C0FF-9B50-46CF-AF15-F4FDAADED169}" type="pres">
      <dgm:prSet presAssocID="{F4D30E87-6ABA-48C8-903A-E7442DF3BA0A}" presName="cycle" presStyleCnt="0">
        <dgm:presLayoutVars>
          <dgm:dir/>
          <dgm:resizeHandles val="exact"/>
        </dgm:presLayoutVars>
      </dgm:prSet>
      <dgm:spPr/>
      <dgm:t>
        <a:bodyPr/>
        <a:lstStyle/>
        <a:p>
          <a:endParaRPr lang="zh-TW" altLang="en-US"/>
        </a:p>
      </dgm:t>
    </dgm:pt>
  </dgm:ptLst>
  <dgm:cxnLst>
    <dgm:cxn modelId="{FB163D16-0A63-49A6-8DA0-A0D4B81E53CF}" type="presOf" srcId="{F4D30E87-6ABA-48C8-903A-E7442DF3BA0A}" destId="{D6C1C0FF-9B50-46CF-AF15-F4FDAADED16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4C34A-4C25-4443-9303-D67A2F902678}">
      <dsp:nvSpPr>
        <dsp:cNvPr id="0" name=""/>
        <dsp:cNvSpPr/>
      </dsp:nvSpPr>
      <dsp:spPr>
        <a:xfrm rot="5400000">
          <a:off x="2253188" y="-634165"/>
          <a:ext cx="1088249" cy="2632765"/>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ts val="1000"/>
            </a:lnSpc>
            <a:spcBef>
              <a:spcPct val="0"/>
            </a:spcBef>
            <a:spcAft>
              <a:spcPct val="15000"/>
            </a:spcAft>
            <a:buChar char="••"/>
          </a:pPr>
          <a:r>
            <a:rPr lang="zh-TW" altLang="en-US" sz="1200" kern="1200" dirty="0" smtClean="0">
              <a:latin typeface="微軟正黑體" pitchFamily="34" charset="-120"/>
              <a:ea typeface="微軟正黑體" pitchFamily="34" charset="-120"/>
            </a:rPr>
            <a:t>兒童色情（兒少性侵害內容）</a:t>
          </a:r>
          <a:endParaRPr lang="zh-TW" altLang="en-US" sz="1200" kern="1200" dirty="0">
            <a:latin typeface="微軟正黑體" pitchFamily="34" charset="-120"/>
            <a:ea typeface="微軟正黑體" pitchFamily="34" charset="-120"/>
          </a:endParaRPr>
        </a:p>
        <a:p>
          <a:pPr marL="114300" lvl="1" indent="-114300" algn="l" defTabSz="533400">
            <a:lnSpc>
              <a:spcPts val="1000"/>
            </a:lnSpc>
            <a:spcBef>
              <a:spcPct val="0"/>
            </a:spcBef>
            <a:spcAft>
              <a:spcPct val="15000"/>
            </a:spcAft>
            <a:buChar char="••"/>
          </a:pPr>
          <a:r>
            <a:rPr lang="zh-TW" altLang="en-US" sz="1200" kern="1200" dirty="0" smtClean="0">
              <a:latin typeface="微軟正黑體" pitchFamily="34" charset="-120"/>
              <a:ea typeface="微軟正黑體" pitchFamily="34" charset="-120"/>
            </a:rPr>
            <a:t>兒童情色</a:t>
          </a:r>
          <a:endParaRPr lang="en-US" altLang="zh-TW" sz="1200" kern="1200" dirty="0" smtClean="0">
            <a:latin typeface="微軟正黑體" pitchFamily="34" charset="-120"/>
            <a:ea typeface="微軟正黑體" pitchFamily="34" charset="-120"/>
          </a:endParaRPr>
        </a:p>
        <a:p>
          <a:pPr marL="114300" lvl="1" indent="-114300" algn="l" defTabSz="533400">
            <a:lnSpc>
              <a:spcPts val="1000"/>
            </a:lnSpc>
            <a:spcBef>
              <a:spcPct val="0"/>
            </a:spcBef>
            <a:spcAft>
              <a:spcPct val="15000"/>
            </a:spcAft>
            <a:buChar char="••"/>
          </a:pPr>
          <a:r>
            <a:rPr lang="zh-TW" altLang="en-US" sz="1200" b="0" kern="1200" dirty="0" smtClean="0">
              <a:latin typeface="微軟正黑體" pitchFamily="34" charset="-120"/>
              <a:ea typeface="微軟正黑體" pitchFamily="34" charset="-120"/>
            </a:rPr>
            <a:t>兒童裸體主義</a:t>
          </a:r>
          <a:endParaRPr lang="en-US" altLang="zh-TW" sz="1200" b="0" kern="1200" dirty="0" smtClean="0">
            <a:latin typeface="微軟正黑體" pitchFamily="34" charset="-120"/>
            <a:ea typeface="微軟正黑體" pitchFamily="34" charset="-120"/>
          </a:endParaRPr>
        </a:p>
        <a:p>
          <a:pPr marL="114300" lvl="1" indent="-114300" algn="l" defTabSz="533400">
            <a:lnSpc>
              <a:spcPts val="1000"/>
            </a:lnSpc>
            <a:spcBef>
              <a:spcPct val="0"/>
            </a:spcBef>
            <a:spcAft>
              <a:spcPct val="15000"/>
            </a:spcAft>
            <a:buChar char="••"/>
          </a:pPr>
          <a:r>
            <a:rPr lang="zh-TW" altLang="en-US" sz="1200" b="0" kern="1200" dirty="0" smtClean="0">
              <a:latin typeface="微軟正黑體" pitchFamily="34" charset="-120"/>
              <a:ea typeface="微軟正黑體" pitchFamily="34" charset="-120"/>
            </a:rPr>
            <a:t>誘騙兒童少年從事性行為</a:t>
          </a:r>
          <a:endParaRPr lang="en-US" altLang="zh-TW" sz="1200" b="0" kern="1200" dirty="0" smtClean="0">
            <a:latin typeface="微軟正黑體" pitchFamily="34" charset="-120"/>
            <a:ea typeface="微軟正黑體" pitchFamily="34" charset="-120"/>
          </a:endParaRPr>
        </a:p>
        <a:p>
          <a:pPr marL="114300" lvl="1" indent="-114300" algn="l" defTabSz="533400">
            <a:lnSpc>
              <a:spcPts val="1000"/>
            </a:lnSpc>
            <a:spcBef>
              <a:spcPct val="0"/>
            </a:spcBef>
            <a:spcAft>
              <a:spcPct val="15000"/>
            </a:spcAft>
            <a:buChar char="••"/>
          </a:pPr>
          <a:r>
            <a:rPr lang="zh-TW" altLang="en-US" sz="1200" b="0" kern="1200" dirty="0" smtClean="0">
              <a:latin typeface="微軟正黑體" pitchFamily="34" charset="-120"/>
              <a:ea typeface="微軟正黑體" pitchFamily="34" charset="-120"/>
            </a:rPr>
            <a:t>兒童少年販運</a:t>
          </a:r>
          <a:endParaRPr lang="en-US" altLang="zh-TW" sz="1200" b="0" kern="1200" dirty="0" smtClean="0">
            <a:latin typeface="微軟正黑體" pitchFamily="34" charset="-120"/>
            <a:ea typeface="微軟正黑體" pitchFamily="34" charset="-120"/>
          </a:endParaRPr>
        </a:p>
        <a:p>
          <a:pPr marL="114300" lvl="1" indent="-114300" algn="l" defTabSz="533400">
            <a:lnSpc>
              <a:spcPts val="1000"/>
            </a:lnSpc>
            <a:spcBef>
              <a:spcPct val="0"/>
            </a:spcBef>
            <a:spcAft>
              <a:spcPct val="15000"/>
            </a:spcAft>
            <a:buChar char="••"/>
          </a:pPr>
          <a:r>
            <a:rPr lang="zh-TW" altLang="en-US" sz="1200" b="0" kern="1200" dirty="0" smtClean="0">
              <a:latin typeface="微軟正黑體" pitchFamily="34" charset="-120"/>
              <a:ea typeface="微軟正黑體" pitchFamily="34" charset="-120"/>
            </a:rPr>
            <a:t>兒少性觀光</a:t>
          </a:r>
          <a:endParaRPr lang="en-US" altLang="zh-TW" sz="1200" b="0" kern="1200" dirty="0" smtClean="0">
            <a:latin typeface="微軟正黑體" pitchFamily="34" charset="-120"/>
            <a:ea typeface="微軟正黑體" pitchFamily="34" charset="-120"/>
          </a:endParaRPr>
        </a:p>
      </dsp:txBody>
      <dsp:txXfrm rot="-5400000">
        <a:off x="1480930" y="191217"/>
        <a:ext cx="2579641" cy="982001"/>
      </dsp:txXfrm>
    </dsp:sp>
    <dsp:sp modelId="{19FA028C-308E-4C61-ADB7-EE43071BCC6F}">
      <dsp:nvSpPr>
        <dsp:cNvPr id="0" name=""/>
        <dsp:cNvSpPr/>
      </dsp:nvSpPr>
      <dsp:spPr>
        <a:xfrm>
          <a:off x="0" y="0"/>
          <a:ext cx="1480930" cy="1360311"/>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sym typeface="Wingdings" pitchFamily="2" charset="2"/>
            </a:rPr>
            <a:t>兒少色情類（兒少性侵害內容）</a:t>
          </a:r>
          <a:endParaRPr lang="en-US" altLang="zh-TW" sz="1800" b="1" kern="1200" dirty="0" smtClean="0">
            <a:latin typeface="微軟正黑體" pitchFamily="34" charset="-120"/>
            <a:ea typeface="微軟正黑體" pitchFamily="34" charset="-120"/>
            <a:sym typeface="Wingdings" pitchFamily="2" charset="2"/>
          </a:endParaRPr>
        </a:p>
      </dsp:txBody>
      <dsp:txXfrm>
        <a:off x="66405" y="66405"/>
        <a:ext cx="1348120" cy="1227501"/>
      </dsp:txXfrm>
    </dsp:sp>
    <dsp:sp modelId="{FC1E57F2-B6FC-4224-9E18-5F8D2D4D0845}">
      <dsp:nvSpPr>
        <dsp:cNvPr id="0" name=""/>
        <dsp:cNvSpPr/>
      </dsp:nvSpPr>
      <dsp:spPr>
        <a:xfrm rot="5400000">
          <a:off x="2253188" y="794161"/>
          <a:ext cx="1088249" cy="2632765"/>
        </a:xfrm>
        <a:prstGeom prst="round2Same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ts val="1000"/>
            </a:lnSpc>
            <a:spcBef>
              <a:spcPct val="0"/>
            </a:spcBef>
            <a:spcAft>
              <a:spcPct val="15000"/>
            </a:spcAft>
            <a:buChar char="••"/>
          </a:pPr>
          <a:r>
            <a:rPr lang="zh-TW" altLang="en-US" sz="1200" kern="1200" dirty="0" smtClean="0">
              <a:latin typeface="微軟正黑體" pitchFamily="34" charset="-120"/>
              <a:ea typeface="微軟正黑體" pitchFamily="34" charset="-120"/>
            </a:rPr>
            <a:t>兒童可取得之成人色情</a:t>
          </a:r>
          <a:endParaRPr lang="zh-TW" altLang="en-US" sz="1200" kern="1200" dirty="0">
            <a:latin typeface="微軟正黑體" pitchFamily="34" charset="-120"/>
            <a:ea typeface="微軟正黑體" pitchFamily="34" charset="-120"/>
          </a:endParaRPr>
        </a:p>
        <a:p>
          <a:pPr marL="114300" lvl="1" indent="-114300" algn="l" defTabSz="533400">
            <a:lnSpc>
              <a:spcPts val="1000"/>
            </a:lnSpc>
            <a:spcBef>
              <a:spcPct val="0"/>
            </a:spcBef>
            <a:spcAft>
              <a:spcPct val="15000"/>
            </a:spcAft>
            <a:buChar char="••"/>
          </a:pPr>
          <a:r>
            <a:rPr lang="zh-TW" altLang="en-US" sz="1200" kern="1200" dirty="0" smtClean="0">
              <a:latin typeface="微軟正黑體" pitchFamily="34" charset="-120"/>
              <a:ea typeface="微軟正黑體" pitchFamily="34" charset="-120"/>
            </a:rPr>
            <a:t>成人色情</a:t>
          </a:r>
          <a:endParaRPr lang="en-US" altLang="zh-TW" sz="1200" kern="1200" dirty="0" smtClean="0">
            <a:latin typeface="微軟正黑體" pitchFamily="34" charset="-120"/>
            <a:ea typeface="微軟正黑體" pitchFamily="34" charset="-120"/>
          </a:endParaRPr>
        </a:p>
        <a:p>
          <a:pPr marL="114300" lvl="1" indent="-114300" algn="l" defTabSz="533400">
            <a:lnSpc>
              <a:spcPts val="1000"/>
            </a:lnSpc>
            <a:spcBef>
              <a:spcPct val="0"/>
            </a:spcBef>
            <a:spcAft>
              <a:spcPct val="15000"/>
            </a:spcAft>
            <a:buChar char="••"/>
          </a:pPr>
          <a:r>
            <a:rPr lang="zh-TW" altLang="en-US" sz="1200" kern="1200" dirty="0" smtClean="0">
              <a:latin typeface="微軟正黑體" pitchFamily="34" charset="-120"/>
              <a:ea typeface="微軟正黑體" pitchFamily="34" charset="-120"/>
            </a:rPr>
            <a:t>極端成人色情</a:t>
          </a:r>
          <a:endParaRPr lang="en-US" altLang="zh-TW" sz="1200" kern="1200" dirty="0" smtClean="0">
            <a:latin typeface="微軟正黑體" pitchFamily="34" charset="-120"/>
            <a:ea typeface="微軟正黑體" pitchFamily="34" charset="-120"/>
          </a:endParaRPr>
        </a:p>
        <a:p>
          <a:pPr marL="114300" lvl="1" indent="-114300" algn="l" defTabSz="533400">
            <a:lnSpc>
              <a:spcPts val="1000"/>
            </a:lnSpc>
            <a:spcBef>
              <a:spcPct val="0"/>
            </a:spcBef>
            <a:spcAft>
              <a:spcPct val="15000"/>
            </a:spcAft>
            <a:buChar char="••"/>
          </a:pPr>
          <a:r>
            <a:rPr lang="zh-TW" altLang="en-US" sz="1200" kern="1200" dirty="0" smtClean="0">
              <a:latin typeface="微軟正黑體" pitchFamily="34" charset="-120"/>
              <a:ea typeface="微軟正黑體" pitchFamily="34" charset="-120"/>
            </a:rPr>
            <a:t>媒介性交易訊息</a:t>
          </a:r>
          <a:endParaRPr lang="en-US" altLang="zh-TW" sz="1200" kern="1200" dirty="0" smtClean="0">
            <a:latin typeface="微軟正黑體" pitchFamily="34" charset="-120"/>
            <a:ea typeface="微軟正黑體" pitchFamily="34" charset="-120"/>
          </a:endParaRPr>
        </a:p>
        <a:p>
          <a:pPr marL="114300" lvl="1" indent="-114300" algn="l" defTabSz="533400">
            <a:lnSpc>
              <a:spcPts val="1000"/>
            </a:lnSpc>
            <a:spcBef>
              <a:spcPct val="0"/>
            </a:spcBef>
            <a:spcAft>
              <a:spcPct val="15000"/>
            </a:spcAft>
            <a:buChar char="••"/>
          </a:pPr>
          <a:r>
            <a:rPr lang="zh-TW" altLang="en-US" sz="1200" kern="1200" dirty="0" smtClean="0">
              <a:latin typeface="微軟正黑體" pitchFamily="34" charset="-120"/>
              <a:ea typeface="微軟正黑體" pitchFamily="34" charset="-120"/>
            </a:rPr>
            <a:t>販賣色情光碟</a:t>
          </a:r>
          <a:endParaRPr lang="en-US" altLang="zh-TW" sz="1200" kern="1200" dirty="0" smtClean="0">
            <a:latin typeface="微軟正黑體" pitchFamily="34" charset="-120"/>
            <a:ea typeface="微軟正黑體" pitchFamily="34" charset="-120"/>
          </a:endParaRPr>
        </a:p>
      </dsp:txBody>
      <dsp:txXfrm rot="-5400000">
        <a:off x="1480930" y="1619543"/>
        <a:ext cx="2579641" cy="982001"/>
      </dsp:txXfrm>
    </dsp:sp>
    <dsp:sp modelId="{55B10905-EBD5-487E-A1A0-37F5353804B6}">
      <dsp:nvSpPr>
        <dsp:cNvPr id="0" name=""/>
        <dsp:cNvSpPr/>
      </dsp:nvSpPr>
      <dsp:spPr>
        <a:xfrm>
          <a:off x="0" y="1430388"/>
          <a:ext cx="1480930" cy="1360311"/>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sym typeface="Wingdings" pitchFamily="2" charset="2"/>
            </a:rPr>
            <a:t>成人色情類</a:t>
          </a:r>
          <a:endParaRPr lang="en-US" altLang="zh-TW" sz="1600" b="1" kern="1200" dirty="0" smtClean="0">
            <a:latin typeface="微軟正黑體" pitchFamily="34" charset="-120"/>
            <a:ea typeface="微軟正黑體" pitchFamily="34" charset="-120"/>
            <a:sym typeface="Wingdings" pitchFamily="2" charset="2"/>
          </a:endParaRPr>
        </a:p>
      </dsp:txBody>
      <dsp:txXfrm>
        <a:off x="66405" y="1496793"/>
        <a:ext cx="1348120" cy="1227501"/>
      </dsp:txXfrm>
    </dsp:sp>
    <dsp:sp modelId="{C45CB6B5-2657-4EA3-884B-510F7785FCD7}">
      <dsp:nvSpPr>
        <dsp:cNvPr id="0" name=""/>
        <dsp:cNvSpPr/>
      </dsp:nvSpPr>
      <dsp:spPr>
        <a:xfrm rot="5400000">
          <a:off x="2253188" y="2222488"/>
          <a:ext cx="1088249" cy="2632765"/>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ts val="1000"/>
            </a:lnSpc>
            <a:spcBef>
              <a:spcPct val="0"/>
            </a:spcBef>
            <a:spcAft>
              <a:spcPct val="15000"/>
            </a:spcAft>
            <a:buChar char="••"/>
          </a:pPr>
          <a:r>
            <a:rPr lang="zh-TW" altLang="en-US" sz="1200" kern="1200" dirty="0" smtClean="0">
              <a:latin typeface="微軟正黑體" pitchFamily="34" charset="-120"/>
              <a:ea typeface="微軟正黑體" pitchFamily="34" charset="-120"/>
            </a:rPr>
            <a:t>販賣毒品</a:t>
          </a:r>
          <a:endParaRPr lang="zh-TW" altLang="en-US" sz="1200" kern="1200" dirty="0">
            <a:latin typeface="微軟正黑體" pitchFamily="34" charset="-120"/>
            <a:ea typeface="微軟正黑體" pitchFamily="34" charset="-120"/>
          </a:endParaRPr>
        </a:p>
        <a:p>
          <a:pPr marL="114300" lvl="1" indent="-114300" algn="l" defTabSz="533400">
            <a:lnSpc>
              <a:spcPts val="1000"/>
            </a:lnSpc>
            <a:spcBef>
              <a:spcPct val="0"/>
            </a:spcBef>
            <a:spcAft>
              <a:spcPct val="15000"/>
            </a:spcAft>
            <a:buChar char="••"/>
          </a:pPr>
          <a:r>
            <a:rPr lang="zh-TW" altLang="en-US" sz="1200" kern="1200" dirty="0" smtClean="0">
              <a:latin typeface="微軟正黑體" pitchFamily="34" charset="-120"/>
              <a:ea typeface="微軟正黑體" pitchFamily="34" charset="-120"/>
            </a:rPr>
            <a:t>內容涉及違法之遊戲軟體</a:t>
          </a:r>
          <a:endParaRPr lang="zh-TW" altLang="en-US" sz="1200" kern="1200" dirty="0">
            <a:latin typeface="微軟正黑體" pitchFamily="34" charset="-120"/>
            <a:ea typeface="微軟正黑體" pitchFamily="34" charset="-120"/>
          </a:endParaRPr>
        </a:p>
        <a:p>
          <a:pPr marL="114300" lvl="1" indent="-114300" algn="l" defTabSz="533400">
            <a:lnSpc>
              <a:spcPts val="1000"/>
            </a:lnSpc>
            <a:spcBef>
              <a:spcPct val="0"/>
            </a:spcBef>
            <a:spcAft>
              <a:spcPct val="15000"/>
            </a:spcAft>
            <a:buChar char="••"/>
          </a:pPr>
          <a:r>
            <a:rPr lang="zh-TW" altLang="en-US" sz="1200" kern="1200" dirty="0" smtClean="0">
              <a:latin typeface="微軟正黑體" pitchFamily="34" charset="-120"/>
              <a:ea typeface="微軟正黑體" pitchFamily="34" charset="-120"/>
            </a:rPr>
            <a:t>分級錯誤之遊戲軟體</a:t>
          </a:r>
          <a:endParaRPr lang="en-US" altLang="zh-TW" sz="1200" kern="1200" dirty="0" smtClean="0">
            <a:latin typeface="微軟正黑體" pitchFamily="34" charset="-120"/>
            <a:ea typeface="微軟正黑體" pitchFamily="34" charset="-120"/>
          </a:endParaRPr>
        </a:p>
        <a:p>
          <a:pPr marL="114300" lvl="1" indent="-114300" algn="l" defTabSz="533400">
            <a:lnSpc>
              <a:spcPts val="1000"/>
            </a:lnSpc>
            <a:spcBef>
              <a:spcPct val="0"/>
            </a:spcBef>
            <a:spcAft>
              <a:spcPct val="15000"/>
            </a:spcAft>
            <a:buChar char="••"/>
          </a:pPr>
          <a:r>
            <a:rPr lang="zh-TW" altLang="en-US" sz="1200" kern="1200" dirty="0" smtClean="0">
              <a:latin typeface="微軟正黑體" pitchFamily="34" charset="-120"/>
              <a:ea typeface="微軟正黑體" pitchFamily="34" charset="-120"/>
            </a:rPr>
            <a:t>違法之垃圾郵件</a:t>
          </a:r>
          <a:endParaRPr lang="en-US" altLang="zh-TW" sz="1200" kern="1200" dirty="0" smtClean="0">
            <a:latin typeface="微軟正黑體" pitchFamily="34" charset="-120"/>
            <a:ea typeface="微軟正黑體" pitchFamily="34" charset="-120"/>
          </a:endParaRPr>
        </a:p>
        <a:p>
          <a:pPr marL="114300" lvl="1" indent="-114300" algn="l" defTabSz="533400">
            <a:lnSpc>
              <a:spcPts val="1000"/>
            </a:lnSpc>
            <a:spcBef>
              <a:spcPct val="0"/>
            </a:spcBef>
            <a:spcAft>
              <a:spcPct val="15000"/>
            </a:spcAft>
            <a:buChar char="••"/>
          </a:pPr>
          <a:r>
            <a:rPr lang="zh-TW" altLang="en-US" sz="1200" kern="1200" dirty="0" smtClean="0">
              <a:latin typeface="微軟正黑體" pitchFamily="34" charset="-120"/>
              <a:ea typeface="微軟正黑體" pitchFamily="34" charset="-120"/>
            </a:rPr>
            <a:t>其他違法內容</a:t>
          </a:r>
          <a:endParaRPr lang="en-US" altLang="zh-TW" sz="1200" kern="1200" dirty="0" smtClean="0">
            <a:latin typeface="微軟正黑體" pitchFamily="34" charset="-120"/>
            <a:ea typeface="微軟正黑體" pitchFamily="34" charset="-120"/>
          </a:endParaRPr>
        </a:p>
      </dsp:txBody>
      <dsp:txXfrm rot="-5400000">
        <a:off x="1480930" y="3047870"/>
        <a:ext cx="2579641" cy="982001"/>
      </dsp:txXfrm>
    </dsp:sp>
    <dsp:sp modelId="{FF1EA02C-2CDB-475E-85A3-B9DBAC18C7C9}">
      <dsp:nvSpPr>
        <dsp:cNvPr id="0" name=""/>
        <dsp:cNvSpPr/>
      </dsp:nvSpPr>
      <dsp:spPr>
        <a:xfrm>
          <a:off x="0" y="2860776"/>
          <a:ext cx="1480930" cy="1360311"/>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其他違法內容</a:t>
          </a:r>
          <a:endParaRPr lang="en-US" altLang="zh-TW" sz="1800" b="1" kern="1200" dirty="0" smtClean="0">
            <a:latin typeface="微軟正黑體" pitchFamily="34" charset="-120"/>
            <a:ea typeface="微軟正黑體" pitchFamily="34" charset="-120"/>
          </a:endParaRPr>
        </a:p>
      </dsp:txBody>
      <dsp:txXfrm>
        <a:off x="66405" y="2927181"/>
        <a:ext cx="1348120" cy="1227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E1F484-5871-4744-88A4-10C12371DA01}" type="datetimeFigureOut">
              <a:rPr lang="zh-TW" altLang="en-US" smtClean="0"/>
              <a:pPr/>
              <a:t>2014/5/20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3BE133-3CE4-4A58-88B9-F6C88580E541}" type="slidenum">
              <a:rPr lang="zh-TW" altLang="en-US" smtClean="0"/>
              <a:pPr/>
              <a:t>‹#›</a:t>
            </a:fld>
            <a:endParaRPr lang="zh-TW" altLang="en-US"/>
          </a:p>
        </p:txBody>
      </p:sp>
    </p:spTree>
    <p:extLst>
      <p:ext uri="{BB962C8B-B14F-4D97-AF65-F5344CB8AC3E}">
        <p14:creationId xmlns:p14="http://schemas.microsoft.com/office/powerpoint/2010/main" val="38130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73BE133-3CE4-4A58-88B9-F6C88580E541}" type="slidenum">
              <a:rPr lang="zh-TW" altLang="en-US" smtClean="0"/>
              <a:pPr/>
              <a:t>3</a:t>
            </a:fld>
            <a:endParaRPr lang="zh-TW" altLang="en-US"/>
          </a:p>
        </p:txBody>
      </p:sp>
    </p:spTree>
    <p:extLst>
      <p:ext uri="{BB962C8B-B14F-4D97-AF65-F5344CB8AC3E}">
        <p14:creationId xmlns:p14="http://schemas.microsoft.com/office/powerpoint/2010/main" val="276440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 </a:t>
            </a:r>
            <a:r>
              <a:rPr lang="en-US" altLang="zh-TW" b="1" dirty="0" smtClean="0">
                <a:solidFill>
                  <a:srgbClr val="FF0000"/>
                </a:solidFill>
                <a:effectLst/>
              </a:rPr>
              <a:t>What content they handle</a:t>
            </a:r>
          </a:p>
        </p:txBody>
      </p:sp>
      <p:sp>
        <p:nvSpPr>
          <p:cNvPr id="4" name="投影片編號版面配置區 3"/>
          <p:cNvSpPr>
            <a:spLocks noGrp="1"/>
          </p:cNvSpPr>
          <p:nvPr>
            <p:ph type="sldNum" sz="quarter" idx="10"/>
          </p:nvPr>
        </p:nvSpPr>
        <p:spPr/>
        <p:txBody>
          <a:bodyPr/>
          <a:lstStyle/>
          <a:p>
            <a:fld id="{E4652D25-62C3-4B3E-9DCD-BCB96EB112CA}" type="slidenum">
              <a:rPr lang="zh-TW" altLang="en-US" smtClean="0">
                <a:solidFill>
                  <a:prstClr val="black"/>
                </a:solidFill>
              </a:rPr>
              <a:pPr/>
              <a:t>7</a:t>
            </a:fld>
            <a:endParaRPr lang="zh-TW" altLang="en-US">
              <a:solidFill>
                <a:prstClr val="black"/>
              </a:solidFill>
            </a:endParaRPr>
          </a:p>
        </p:txBody>
      </p:sp>
    </p:spTree>
    <p:extLst>
      <p:ext uri="{BB962C8B-B14F-4D97-AF65-F5344CB8AC3E}">
        <p14:creationId xmlns:p14="http://schemas.microsoft.com/office/powerpoint/2010/main" val="192491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73BE133-3CE4-4A58-88B9-F6C88580E541}" type="slidenum">
              <a:rPr lang="zh-TW" altLang="en-US" smtClean="0"/>
              <a:pPr/>
              <a:t>19</a:t>
            </a:fld>
            <a:endParaRPr lang="zh-TW" altLang="en-US"/>
          </a:p>
        </p:txBody>
      </p:sp>
    </p:spTree>
    <p:extLst>
      <p:ext uri="{BB962C8B-B14F-4D97-AF65-F5344CB8AC3E}">
        <p14:creationId xmlns:p14="http://schemas.microsoft.com/office/powerpoint/2010/main" val="123806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09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2028DA94-B085-4EDE-AB15-7E9EBE6EE1B3}" type="slidenum">
              <a:rPr lang="zh-TW" altLang="en-US" sz="1200" smtClean="0"/>
              <a:pPr eaLnBrk="1" hangingPunct="1"/>
              <a:t>20</a:t>
            </a:fld>
            <a:endParaRPr lang="zh-TW"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 y="0"/>
            <a:ext cx="9144000" cy="6858000"/>
          </a:xfrm>
          <a:prstGeom prst="rect">
            <a:avLst/>
          </a:prstGeom>
        </p:spPr>
      </p:pic>
      <p:sp>
        <p:nvSpPr>
          <p:cNvPr id="2" name="標題 1"/>
          <p:cNvSpPr>
            <a:spLocks noGrp="1"/>
          </p:cNvSpPr>
          <p:nvPr>
            <p:ph type="ctrTitle" hasCustomPrompt="1"/>
          </p:nvPr>
        </p:nvSpPr>
        <p:spPr>
          <a:xfrm>
            <a:off x="688148" y="2276872"/>
            <a:ext cx="7772400" cy="1470025"/>
          </a:xfrm>
        </p:spPr>
        <p:txBody>
          <a:bodyPr/>
          <a:lstStyle>
            <a:lvl1pPr>
              <a:defRPr b="1">
                <a:solidFill>
                  <a:srgbClr val="663300"/>
                </a:solidFill>
              </a:defRPr>
            </a:lvl1pPr>
          </a:lstStyle>
          <a:p>
            <a:r>
              <a:rPr lang="zh-TW" altLang="en-US" dirty="0" smtClean="0"/>
              <a:t>按一下以編輯母片標題文字</a:t>
            </a:r>
            <a:endParaRPr lang="zh-TW" altLang="en-US" dirty="0"/>
          </a:p>
        </p:txBody>
      </p:sp>
    </p:spTree>
    <p:extLst>
      <p:ext uri="{BB962C8B-B14F-4D97-AF65-F5344CB8AC3E}">
        <p14:creationId xmlns:p14="http://schemas.microsoft.com/office/powerpoint/2010/main" val="40418254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a:blip r:embed="rId2"/>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5472608" cy="576064"/>
          </a:xfrm>
        </p:spPr>
        <p:txBody>
          <a:bodyPr>
            <a:normAutofit/>
          </a:bodyPr>
          <a:lstStyle>
            <a:lvl1pPr algn="l">
              <a:defRPr sz="3200" b="1">
                <a:solidFill>
                  <a:srgbClr val="663300"/>
                </a:solidFill>
              </a:defRPr>
            </a:lvl1pPr>
          </a:lstStyle>
          <a:p>
            <a:r>
              <a:rPr lang="zh-TW" altLang="en-US" smtClean="0"/>
              <a:t>按一下以編輯母片標題樣式</a:t>
            </a:r>
            <a:endParaRPr lang="zh-TW" altLang="en-US" dirty="0"/>
          </a:p>
        </p:txBody>
      </p:sp>
      <p:sp useBgFill="1">
        <p:nvSpPr>
          <p:cNvPr id="3" name="內容版面配置區 2"/>
          <p:cNvSpPr>
            <a:spLocks noGrp="1"/>
          </p:cNvSpPr>
          <p:nvPr>
            <p:ph idx="1"/>
          </p:nvPr>
        </p:nvSpPr>
        <p:spPr>
          <a:xfrm>
            <a:off x="467544" y="1628800"/>
            <a:ext cx="8229600" cy="4248472"/>
          </a:xfrm>
        </p:spPr>
        <p:txBody>
          <a:bodyPr/>
          <a:lstStyle>
            <a:lvl1pPr>
              <a:defRPr sz="2800">
                <a:solidFill>
                  <a:srgbClr val="663300"/>
                </a:solidFill>
              </a:defRPr>
            </a:lvl1pPr>
            <a:lvl2pPr>
              <a:defRPr>
                <a:solidFill>
                  <a:srgbClr val="663300"/>
                </a:solidFill>
              </a:defRPr>
            </a:lvl2pPr>
            <a:lvl3pPr>
              <a:defRPr>
                <a:solidFill>
                  <a:srgbClr val="663300"/>
                </a:solidFill>
              </a:defRPr>
            </a:lvl3pPr>
            <a:lvl4pPr>
              <a:defRPr>
                <a:solidFill>
                  <a:srgbClr val="663300"/>
                </a:solidFill>
              </a:defRPr>
            </a:lvl4pPr>
            <a:lvl5pPr>
              <a:defRPr>
                <a:solidFill>
                  <a:srgbClr val="663300"/>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Tree>
    <p:extLst>
      <p:ext uri="{BB962C8B-B14F-4D97-AF65-F5344CB8AC3E}">
        <p14:creationId xmlns:p14="http://schemas.microsoft.com/office/powerpoint/2010/main" val="14924150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4222118D-1EDA-4776-91A1-CD229872F639}" type="datetimeFigureOut">
              <a:rPr lang="zh-TW" altLang="en-US" smtClean="0"/>
              <a:pPr/>
              <a:t>2014/5/20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DE6C4DD-5CB6-40AF-89A3-B6C7577AFBC3}"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2118D-1EDA-4776-91A1-CD229872F639}" type="datetimeFigureOut">
              <a:rPr lang="zh-TW" altLang="en-US" smtClean="0"/>
              <a:pPr/>
              <a:t>2014/5/20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DE6C4DD-5CB6-40AF-89A3-B6C7577AFBC3}"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3" name="圖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 y="0"/>
            <a:ext cx="9144000" cy="6858000"/>
          </a:xfrm>
          <a:prstGeom prst="rect">
            <a:avLst/>
          </a:prstGeom>
        </p:spPr>
      </p:pic>
      <p:sp>
        <p:nvSpPr>
          <p:cNvPr id="2" name="標題 1"/>
          <p:cNvSpPr>
            <a:spLocks noGrp="1"/>
          </p:cNvSpPr>
          <p:nvPr>
            <p:ph type="ctrTitle" hasCustomPrompt="1"/>
          </p:nvPr>
        </p:nvSpPr>
        <p:spPr>
          <a:xfrm>
            <a:off x="688148" y="2276872"/>
            <a:ext cx="7772400" cy="1470025"/>
          </a:xfrm>
        </p:spPr>
        <p:txBody>
          <a:bodyPr/>
          <a:lstStyle>
            <a:lvl1pPr>
              <a:defRPr b="1">
                <a:solidFill>
                  <a:srgbClr val="663300"/>
                </a:solidFill>
              </a:defRPr>
            </a:lvl1pPr>
          </a:lstStyle>
          <a:p>
            <a:r>
              <a:rPr lang="zh-TW" altLang="en-US" dirty="0" smtClean="0"/>
              <a:t>按一下以編輯母片標題文字</a:t>
            </a:r>
            <a:endParaRPr lang="zh-TW" altLang="en-US" dirty="0"/>
          </a:p>
        </p:txBody>
      </p:sp>
    </p:spTree>
    <p:extLst>
      <p:ext uri="{BB962C8B-B14F-4D97-AF65-F5344CB8AC3E}">
        <p14:creationId xmlns:p14="http://schemas.microsoft.com/office/powerpoint/2010/main" val="19852064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a:blip r:embed="rId2"/>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5472608" cy="576064"/>
          </a:xfrm>
        </p:spPr>
        <p:txBody>
          <a:bodyPr>
            <a:normAutofit/>
          </a:bodyPr>
          <a:lstStyle>
            <a:lvl1pPr algn="l">
              <a:defRPr sz="3200" b="1">
                <a:solidFill>
                  <a:srgbClr val="663300"/>
                </a:solidFill>
              </a:defRPr>
            </a:lvl1pPr>
          </a:lstStyle>
          <a:p>
            <a:r>
              <a:rPr lang="zh-TW" altLang="en-US" smtClean="0"/>
              <a:t>按一下以編輯母片標題樣式</a:t>
            </a:r>
            <a:endParaRPr lang="zh-TW" altLang="en-US" dirty="0"/>
          </a:p>
        </p:txBody>
      </p:sp>
      <p:sp useBgFill="1">
        <p:nvSpPr>
          <p:cNvPr id="3" name="內容版面配置區 2"/>
          <p:cNvSpPr>
            <a:spLocks noGrp="1"/>
          </p:cNvSpPr>
          <p:nvPr>
            <p:ph idx="1"/>
          </p:nvPr>
        </p:nvSpPr>
        <p:spPr>
          <a:xfrm>
            <a:off x="467544" y="1628800"/>
            <a:ext cx="8229600" cy="4248472"/>
          </a:xfrm>
        </p:spPr>
        <p:txBody>
          <a:bodyPr/>
          <a:lstStyle>
            <a:lvl1pPr>
              <a:defRPr sz="2800">
                <a:solidFill>
                  <a:srgbClr val="663300"/>
                </a:solidFill>
              </a:defRPr>
            </a:lvl1pPr>
            <a:lvl2pPr>
              <a:defRPr>
                <a:solidFill>
                  <a:srgbClr val="663300"/>
                </a:solidFill>
              </a:defRPr>
            </a:lvl2pPr>
            <a:lvl3pPr>
              <a:defRPr>
                <a:solidFill>
                  <a:srgbClr val="663300"/>
                </a:solidFill>
              </a:defRPr>
            </a:lvl3pPr>
            <a:lvl4pPr>
              <a:defRPr>
                <a:solidFill>
                  <a:srgbClr val="663300"/>
                </a:solidFill>
              </a:defRPr>
            </a:lvl4pPr>
            <a:lvl5pPr>
              <a:defRPr>
                <a:solidFill>
                  <a:srgbClr val="663300"/>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Tree>
    <p:extLst>
      <p:ext uri="{BB962C8B-B14F-4D97-AF65-F5344CB8AC3E}">
        <p14:creationId xmlns:p14="http://schemas.microsoft.com/office/powerpoint/2010/main" val="9097814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2118D-1EDA-4776-91A1-CD229872F639}" type="datetimeFigureOut">
              <a:rPr lang="zh-TW" altLang="en-US" smtClean="0"/>
              <a:pPr/>
              <a:t>2014/5/20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6C4DD-5CB6-40AF-89A3-B6C7577AFBC3}" type="slidenum">
              <a:rPr lang="zh-TW" altLang="en-US" smtClean="0"/>
              <a:pPr/>
              <a:t>‹#›</a:t>
            </a:fld>
            <a:endParaRPr lang="zh-TW" altLang="en-US"/>
          </a:p>
        </p:txBody>
      </p:sp>
    </p:spTree>
    <p:extLst>
      <p:ext uri="{BB962C8B-B14F-4D97-AF65-F5344CB8AC3E}">
        <p14:creationId xmlns:p14="http://schemas.microsoft.com/office/powerpoint/2010/main" val="1736792997"/>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8" r:id="rId3"/>
    <p:sldLayoutId id="2147484049"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E6FC2-52D8-4788-B568-75AD96DDF035}" type="datetimeFigureOut">
              <a:rPr lang="zh-TW" altLang="en-US" smtClean="0">
                <a:solidFill>
                  <a:prstClr val="black">
                    <a:tint val="75000"/>
                  </a:prstClr>
                </a:solidFill>
              </a:rPr>
              <a:pPr/>
              <a:t>2014/5/20</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C7299-544B-46A3-AE3E-4FE846054AC5}"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41237263"/>
      </p:ext>
    </p:extLst>
  </p:cSld>
  <p:clrMap bg1="lt1" tx1="dk1" bg2="lt2" tx2="dk2" accent1="accent1" accent2="accent2" accent3="accent3" accent4="accent4" accent5="accent5" accent6="accent6" hlink="hlink" folHlink="folHlink"/>
  <p:sldLayoutIdLst>
    <p:sldLayoutId id="2147484051" r:id="rId1"/>
    <p:sldLayoutId id="2147484052"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1.png"/><Relationship Id="rId5" Type="http://schemas.openxmlformats.org/officeDocument/2006/relationships/diagramQuickStyle" Target="../diagrams/quickStyle3.xml"/><Relationship Id="rId10" Type="http://schemas.openxmlformats.org/officeDocument/2006/relationships/image" Target="../media/image10.png"/><Relationship Id="rId4" Type="http://schemas.openxmlformats.org/officeDocument/2006/relationships/diagramLayout" Target="../diagrams/layout3.xm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web547.org.tw/" TargetMode="External"/><Relationship Id="rId2" Type="http://schemas.openxmlformats.org/officeDocument/2006/relationships/hyperlink" Target="http://www.ecpat.org.tw/"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web885.org.tw/"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網路兒少色情現況</a:t>
            </a:r>
            <a:endParaRPr lang="zh-TW" altLang="en-US" dirty="0"/>
          </a:p>
        </p:txBody>
      </p:sp>
      <p:sp>
        <p:nvSpPr>
          <p:cNvPr id="3" name="副標題 2"/>
          <p:cNvSpPr txBox="1">
            <a:spLocks/>
          </p:cNvSpPr>
          <p:nvPr/>
        </p:nvSpPr>
        <p:spPr>
          <a:xfrm>
            <a:off x="1299592" y="3861048"/>
            <a:ext cx="6400800" cy="6480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軟正黑體" pitchFamily="34" charset="-120"/>
                <a:ea typeface="微軟正黑體" pitchFamily="34" charset="-120"/>
                <a:cs typeface="+mn-cs"/>
              </a:rPr>
              <a:t>秘書長  李麗芬 </a:t>
            </a:r>
            <a:endParaRPr kumimoji="0" lang="zh-TW" alt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064600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20688"/>
            <a:ext cx="5472608" cy="576064"/>
          </a:xfrm>
        </p:spPr>
        <p:txBody>
          <a:bodyPr>
            <a:noAutofit/>
          </a:bodyPr>
          <a:lstStyle/>
          <a:p>
            <a:r>
              <a:rPr lang="zh-TW" altLang="en-US" sz="4000" dirty="0">
                <a:latin typeface="微軟正黑體" pitchFamily="34" charset="-120"/>
                <a:ea typeface="微軟正黑體" pitchFamily="34" charset="-120"/>
              </a:rPr>
              <a:t>兒少色情的嚴重性</a:t>
            </a:r>
            <a:endParaRPr lang="zh-TW" altLang="en-US" sz="4000" dirty="0"/>
          </a:p>
        </p:txBody>
      </p:sp>
      <p:sp>
        <p:nvSpPr>
          <p:cNvPr id="4" name="Rectangle 1"/>
          <p:cNvSpPr>
            <a:spLocks noChangeArrowheads="1"/>
          </p:cNvSpPr>
          <p:nvPr/>
        </p:nvSpPr>
        <p:spPr bwMode="auto">
          <a:xfrm>
            <a:off x="539552" y="1294601"/>
            <a:ext cx="82809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228600" algn="l"/>
              </a:tabLst>
            </a:pPr>
            <a:r>
              <a:rPr kumimoji="1" lang="zh-TW" sz="2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台灣展翅協會</a:t>
            </a:r>
            <a:r>
              <a:rPr kumimoji="1" lang="en-US" altLang="zh-TW" sz="2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web547</a:t>
            </a:r>
            <a:r>
              <a:rPr kumimoji="1" lang="zh-TW" sz="2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檢舉熱線案件統計</a:t>
            </a:r>
            <a:r>
              <a:rPr kumimoji="1" lang="en-US" altLang="zh-TW" sz="2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兒少色情類</a:t>
            </a:r>
            <a:endParaRPr kumimoji="1" lang="zh-TW" sz="2400" b="0" i="0" u="none" strike="noStrike" cap="none" normalizeH="0" baseline="0" dirty="0" smtClean="0">
              <a:ln>
                <a:noFill/>
              </a:ln>
              <a:solidFill>
                <a:schemeClr val="tx1"/>
              </a:solidFill>
              <a:effectLst/>
              <a:latin typeface="Arial" pitchFamily="34" charset="0"/>
              <a:ea typeface="新細明體" pitchFamily="18"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382290116"/>
              </p:ext>
            </p:extLst>
          </p:nvPr>
        </p:nvGraphicFramePr>
        <p:xfrm>
          <a:off x="899592" y="1916832"/>
          <a:ext cx="7416823" cy="3816421"/>
        </p:xfrm>
        <a:graphic>
          <a:graphicData uri="http://schemas.openxmlformats.org/drawingml/2006/table">
            <a:tbl>
              <a:tblPr>
                <a:tableStyleId>{5C22544A-7EE6-4342-B048-85BDC9FD1C3A}</a:tableStyleId>
              </a:tblPr>
              <a:tblGrid>
                <a:gridCol w="2192205"/>
                <a:gridCol w="2192205"/>
                <a:gridCol w="839473"/>
                <a:gridCol w="731225"/>
                <a:gridCol w="731225"/>
                <a:gridCol w="730490"/>
              </a:tblGrid>
              <a:tr h="693896">
                <a:tc gridSpan="2">
                  <a:txBody>
                    <a:bodyPr/>
                    <a:lstStyle/>
                    <a:p>
                      <a:pPr>
                        <a:spcAft>
                          <a:spcPts val="0"/>
                        </a:spcAft>
                      </a:pPr>
                      <a:r>
                        <a:rPr lang="en-US" sz="1800" kern="100" dirty="0">
                          <a:effectLst/>
                          <a:latin typeface="微軟正黑體" panose="020B0604030504040204" pitchFamily="34" charset="-120"/>
                          <a:ea typeface="微軟正黑體" panose="020B0604030504040204" pitchFamily="34" charset="-120"/>
                        </a:rPr>
                        <a:t>               Year</a:t>
                      </a:r>
                      <a:endParaRPr lang="zh-TW" sz="1800" kern="100" dirty="0">
                        <a:effectLst/>
                        <a:latin typeface="微軟正黑體" panose="020B0604030504040204" pitchFamily="34" charset="-120"/>
                        <a:ea typeface="微軟正黑體" panose="020B0604030504040204" pitchFamily="34" charset="-120"/>
                      </a:endParaRPr>
                    </a:p>
                    <a:p>
                      <a:pPr indent="304800">
                        <a:spcAft>
                          <a:spcPts val="0"/>
                        </a:spcAft>
                      </a:pPr>
                      <a:r>
                        <a:rPr lang="en-US" sz="1800" kern="100" dirty="0">
                          <a:effectLst/>
                          <a:latin typeface="微軟正黑體" panose="020B0604030504040204" pitchFamily="34" charset="-120"/>
                          <a:ea typeface="微軟正黑體" panose="020B0604030504040204" pitchFamily="34" charset="-120"/>
                        </a:rPr>
                        <a:t>Category</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tc>
                <a:tc hMerge="1">
                  <a:txBody>
                    <a:bodyPr/>
                    <a:lstStyle/>
                    <a:p>
                      <a:endParaRPr lang="zh-TW" altLang="en-US"/>
                    </a:p>
                  </a:txBody>
                  <a:tcPr/>
                </a:tc>
                <a:tc>
                  <a:txBody>
                    <a:bodyPr/>
                    <a:lstStyle/>
                    <a:p>
                      <a:pPr algn="ctr">
                        <a:spcAft>
                          <a:spcPts val="0"/>
                        </a:spcAft>
                      </a:pPr>
                      <a:r>
                        <a:rPr lang="en-US" sz="1800" kern="100" dirty="0" smtClean="0">
                          <a:effectLst/>
                          <a:latin typeface="微軟正黑體" panose="020B0604030504040204" pitchFamily="34" charset="-120"/>
                          <a:ea typeface="微軟正黑體" panose="020B0604030504040204" pitchFamily="34" charset="-120"/>
                        </a:rPr>
                        <a:t>2013</a:t>
                      </a:r>
                    </a:p>
                    <a:p>
                      <a:pPr algn="ctr">
                        <a:spcAft>
                          <a:spcPts val="0"/>
                        </a:spcAft>
                      </a:pPr>
                      <a:r>
                        <a:rPr lang="zh-TW" sz="1800" kern="100" dirty="0" smtClean="0">
                          <a:effectLst/>
                          <a:latin typeface="微軟正黑體" panose="020B0604030504040204" pitchFamily="34" charset="-120"/>
                          <a:ea typeface="微軟正黑體" panose="020B0604030504040204" pitchFamily="34" charset="-120"/>
                        </a:rPr>
                        <a:t>年</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2012</a:t>
                      </a:r>
                      <a:r>
                        <a:rPr lang="zh-TW" sz="1800" kern="100" dirty="0">
                          <a:effectLst/>
                          <a:latin typeface="微軟正黑體" panose="020B0604030504040204" pitchFamily="34" charset="-120"/>
                          <a:ea typeface="微軟正黑體" panose="020B0604030504040204" pitchFamily="34" charset="-120"/>
                        </a:rPr>
                        <a:t>年</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2011</a:t>
                      </a:r>
                      <a:r>
                        <a:rPr lang="zh-TW" sz="1800" kern="100" dirty="0">
                          <a:effectLst/>
                          <a:latin typeface="微軟正黑體" panose="020B0604030504040204" pitchFamily="34" charset="-120"/>
                          <a:ea typeface="微軟正黑體" panose="020B0604030504040204" pitchFamily="34" charset="-120"/>
                        </a:rPr>
                        <a:t>年</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2010</a:t>
                      </a:r>
                      <a:r>
                        <a:rPr lang="zh-TW" sz="1800" kern="100">
                          <a:effectLst/>
                          <a:latin typeface="微軟正黑體" panose="020B0604030504040204" pitchFamily="34" charset="-120"/>
                          <a:ea typeface="微軟正黑體" panose="020B0604030504040204" pitchFamily="34" charset="-120"/>
                        </a:rPr>
                        <a:t>年</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r>
              <a:tr h="346947">
                <a:tc rowSpan="7">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兒童少年色情</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spcAft>
                          <a:spcPts val="0"/>
                        </a:spcAft>
                      </a:pPr>
                      <a:r>
                        <a:rPr lang="zh-TW" sz="1800" kern="100">
                          <a:effectLst/>
                          <a:latin typeface="微軟正黑體" panose="020B0604030504040204" pitchFamily="34" charset="-120"/>
                          <a:ea typeface="微軟正黑體" panose="020B0604030504040204" pitchFamily="34" charset="-120"/>
                        </a:rPr>
                        <a:t>兒童少年色情</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322</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467</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347</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324</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r>
              <a:tr h="346947">
                <a:tc vMerge="1">
                  <a:txBody>
                    <a:bodyPr/>
                    <a:lstStyle/>
                    <a:p>
                      <a:endParaRPr lang="zh-TW" altLang="en-US"/>
                    </a:p>
                  </a:txBody>
                  <a:tcPr/>
                </a:tc>
                <a:tc>
                  <a:txBody>
                    <a:bodyPr/>
                    <a:lstStyle/>
                    <a:p>
                      <a:pPr>
                        <a:spcAft>
                          <a:spcPts val="0"/>
                        </a:spcAft>
                      </a:pPr>
                      <a:r>
                        <a:rPr lang="zh-TW" sz="1800" kern="100">
                          <a:effectLst/>
                          <a:latin typeface="微軟正黑體" panose="020B0604030504040204" pitchFamily="34" charset="-120"/>
                          <a:ea typeface="微軟正黑體" panose="020B0604030504040204" pitchFamily="34" charset="-120"/>
                        </a:rPr>
                        <a:t>虛擬兒童少年色情</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10</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11</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11</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29</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r>
              <a:tr h="346947">
                <a:tc vMerge="1">
                  <a:txBody>
                    <a:bodyPr/>
                    <a:lstStyle/>
                    <a:p>
                      <a:endParaRPr lang="zh-TW" altLang="en-US"/>
                    </a:p>
                  </a:txBody>
                  <a:tcPr/>
                </a:tc>
                <a:tc>
                  <a:txBody>
                    <a:bodyPr/>
                    <a:lstStyle/>
                    <a:p>
                      <a:pPr>
                        <a:spcAft>
                          <a:spcPts val="0"/>
                        </a:spcAft>
                      </a:pPr>
                      <a:r>
                        <a:rPr lang="zh-TW" sz="1800" kern="100">
                          <a:effectLst/>
                          <a:latin typeface="微軟正黑體" panose="020B0604030504040204" pitchFamily="34" charset="-120"/>
                          <a:ea typeface="微軟正黑體" panose="020B0604030504040204" pitchFamily="34" charset="-120"/>
                        </a:rPr>
                        <a:t>兒童少年情色</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100</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93</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73</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174</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r>
              <a:tr h="346947">
                <a:tc vMerge="1">
                  <a:txBody>
                    <a:bodyPr/>
                    <a:lstStyle/>
                    <a:p>
                      <a:endParaRPr lang="zh-TW" altLang="en-US"/>
                    </a:p>
                  </a:txBody>
                  <a:tcPr/>
                </a:tc>
                <a:tc>
                  <a:txBody>
                    <a:bodyPr/>
                    <a:lstStyle/>
                    <a:p>
                      <a:pPr>
                        <a:spcAft>
                          <a:spcPts val="0"/>
                        </a:spcAft>
                      </a:pPr>
                      <a:r>
                        <a:rPr lang="zh-TW" sz="1800" kern="100">
                          <a:effectLst/>
                          <a:latin typeface="微軟正黑體" panose="020B0604030504040204" pitchFamily="34" charset="-120"/>
                          <a:ea typeface="微軟正黑體" panose="020B0604030504040204" pitchFamily="34" charset="-120"/>
                        </a:rPr>
                        <a:t>兒童裸體主義</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4</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6</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6</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1</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r>
              <a:tr h="346947">
                <a:tc vMerge="1">
                  <a:txBody>
                    <a:bodyPr/>
                    <a:lstStyle/>
                    <a:p>
                      <a:endParaRPr lang="zh-TW" altLang="en-US"/>
                    </a:p>
                  </a:txBody>
                  <a:tcPr/>
                </a:tc>
                <a:tc>
                  <a:txBody>
                    <a:bodyPr/>
                    <a:lstStyle/>
                    <a:p>
                      <a:pPr>
                        <a:spcAft>
                          <a:spcPts val="0"/>
                        </a:spcAft>
                      </a:pPr>
                      <a:r>
                        <a:rPr lang="zh-TW" sz="1800" kern="100">
                          <a:effectLst/>
                          <a:latin typeface="微軟正黑體" panose="020B0604030504040204" pitchFamily="34" charset="-120"/>
                          <a:ea typeface="微軟正黑體" panose="020B0604030504040204" pitchFamily="34" charset="-120"/>
                        </a:rPr>
                        <a:t>兒童少年性觀光</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0</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0</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0</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0</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r>
              <a:tr h="693896">
                <a:tc vMerge="1">
                  <a:txBody>
                    <a:bodyPr/>
                    <a:lstStyle/>
                    <a:p>
                      <a:endParaRPr lang="zh-TW" altLang="en-US"/>
                    </a:p>
                  </a:txBody>
                  <a:tcPr/>
                </a:tc>
                <a:tc>
                  <a:txBody>
                    <a:bodyPr/>
                    <a:lstStyle/>
                    <a:p>
                      <a:pPr>
                        <a:spcAft>
                          <a:spcPts val="0"/>
                        </a:spcAft>
                      </a:pPr>
                      <a:r>
                        <a:rPr lang="zh-TW" sz="1800" kern="100">
                          <a:effectLst/>
                          <a:latin typeface="微軟正黑體" panose="020B0604030504040204" pitchFamily="34" charset="-120"/>
                          <a:ea typeface="微軟正黑體" panose="020B0604030504040204" pitchFamily="34" charset="-120"/>
                        </a:rPr>
                        <a:t>誘騙兒童少年從事性交易</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11</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3</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7</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1</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r>
              <a:tr h="346947">
                <a:tc vMerge="1">
                  <a:txBody>
                    <a:bodyPr/>
                    <a:lstStyle/>
                    <a:p>
                      <a:endParaRPr lang="zh-TW" altLang="en-US"/>
                    </a:p>
                  </a:txBody>
                  <a:tcPr/>
                </a:tc>
                <a:tc>
                  <a:txBody>
                    <a:bodyPr/>
                    <a:lstStyle/>
                    <a:p>
                      <a:pPr>
                        <a:spcAft>
                          <a:spcPts val="0"/>
                        </a:spcAft>
                      </a:pPr>
                      <a:r>
                        <a:rPr lang="zh-TW" sz="1800" kern="100" dirty="0">
                          <a:effectLst/>
                          <a:latin typeface="微軟正黑體" panose="020B0604030504040204" pitchFamily="34" charset="-120"/>
                          <a:ea typeface="微軟正黑體" panose="020B0604030504040204" pitchFamily="34" charset="-120"/>
                        </a:rPr>
                        <a:t>兒童少年人口運賣</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1</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0</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0</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0</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r>
              <a:tr h="346947">
                <a:tc gridSpan="2">
                  <a:txBody>
                    <a:bodyPr/>
                    <a:lstStyle/>
                    <a:p>
                      <a:pPr>
                        <a:spcAft>
                          <a:spcPts val="0"/>
                        </a:spcAft>
                      </a:pPr>
                      <a:r>
                        <a:rPr lang="zh-TW" sz="1800" kern="0" dirty="0">
                          <a:effectLst/>
                          <a:latin typeface="微軟正黑體" panose="020B0604030504040204" pitchFamily="34" charset="-120"/>
                          <a:ea typeface="微軟正黑體" panose="020B0604030504040204" pitchFamily="34" charset="-120"/>
                        </a:rPr>
                        <a:t>小計</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hMerge="1">
                  <a:txBody>
                    <a:bodyPr/>
                    <a:lstStyle/>
                    <a:p>
                      <a:endParaRPr lang="zh-TW" altLang="en-US"/>
                    </a:p>
                  </a:txBody>
                  <a:tcP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448</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580</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444</a:t>
                      </a:r>
                      <a:endParaRPr lang="zh-TW" sz="1800" kern="10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529</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nchor="ctr"/>
                </a:tc>
              </a:tr>
            </a:tbl>
          </a:graphicData>
        </a:graphic>
      </p:graphicFrame>
    </p:spTree>
    <p:extLst>
      <p:ext uri="{BB962C8B-B14F-4D97-AF65-F5344CB8AC3E}">
        <p14:creationId xmlns:p14="http://schemas.microsoft.com/office/powerpoint/2010/main" val="2959701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8136904" cy="576064"/>
          </a:xfrm>
        </p:spPr>
        <p:txBody>
          <a:bodyPr>
            <a:normAutofit fontScale="90000"/>
          </a:bodyPr>
          <a:lstStyle/>
          <a:p>
            <a:pPr algn="l"/>
            <a:r>
              <a:rPr lang="en-US" altLang="zh-TW" sz="4000" dirty="0" smtClean="0">
                <a:effectLst>
                  <a:outerShdw blurRad="38100" dist="38100" dir="2700000" algn="tl">
                    <a:srgbClr val="000000">
                      <a:alpha val="43137"/>
                    </a:srgbClr>
                  </a:outerShdw>
                </a:effectLst>
                <a:latin typeface="微軟正黑體" pitchFamily="34" charset="-120"/>
                <a:ea typeface="微軟正黑體" pitchFamily="34" charset="-120"/>
              </a:rPr>
              <a:t>Web547</a:t>
            </a:r>
            <a:r>
              <a:rPr lang="zh-TW" altLang="en-US" sz="4000" dirty="0" smtClean="0">
                <a:effectLst>
                  <a:outerShdw blurRad="38100" dist="38100" dir="2700000" algn="tl">
                    <a:srgbClr val="000000">
                      <a:alpha val="43137"/>
                    </a:srgbClr>
                  </a:outerShdw>
                </a:effectLst>
                <a:latin typeface="微軟正黑體" pitchFamily="34" charset="-120"/>
                <a:ea typeface="微軟正黑體" pitchFamily="34" charset="-120"/>
              </a:rPr>
              <a:t> 接獲兒少色情檢舉之型態</a:t>
            </a:r>
            <a:endParaRPr lang="zh-TW" altLang="en-US" sz="4000"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r>
              <a:rPr lang="zh-TW" altLang="en-US" sz="2400" dirty="0">
                <a:latin typeface="微軟正黑體" pitchFamily="34" charset="-120"/>
                <a:ea typeface="微軟正黑體" pitchFamily="34" charset="-120"/>
              </a:rPr>
              <a:t>型態</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一</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  </a:t>
            </a:r>
            <a:r>
              <a:rPr lang="zh-TW" altLang="zh-TW" sz="2400" dirty="0">
                <a:latin typeface="微軟正黑體" pitchFamily="34" charset="-120"/>
                <a:ea typeface="微軟正黑體" pitchFamily="34" charset="-120"/>
              </a:rPr>
              <a:t>免費網路論壇</a:t>
            </a:r>
            <a:r>
              <a:rPr lang="zh-TW" altLang="zh-TW" sz="2400" dirty="0" smtClean="0">
                <a:latin typeface="微軟正黑體" pitchFamily="34" charset="-120"/>
                <a:ea typeface="微軟正黑體" pitchFamily="34" charset="-120"/>
              </a:rPr>
              <a:t>空間</a:t>
            </a:r>
            <a:r>
              <a:rPr lang="zh-TW" altLang="en-US" sz="2400" dirty="0" smtClean="0">
                <a:latin typeface="微軟正黑體" pitchFamily="34" charset="-120"/>
                <a:ea typeface="微軟正黑體" pitchFamily="34" charset="-120"/>
                <a:sym typeface="Wingdings"/>
              </a:rPr>
              <a:t></a:t>
            </a:r>
            <a:r>
              <a:rPr lang="zh-TW" altLang="en-US" sz="2400" dirty="0" smtClean="0">
                <a:latin typeface="微軟正黑體" pitchFamily="34" charset="-120"/>
                <a:ea typeface="微軟正黑體" pitchFamily="34" charset="-120"/>
              </a:rPr>
              <a:t>散佈</a:t>
            </a:r>
            <a:r>
              <a:rPr lang="zh-TW" altLang="en-US" sz="2400" dirty="0">
                <a:latin typeface="微軟正黑體" pitchFamily="34" charset="-120"/>
                <a:ea typeface="微軟正黑體" pitchFamily="34" charset="-120"/>
              </a:rPr>
              <a:t>與兒童少年性交、猥褻行為的</a:t>
            </a:r>
            <a:r>
              <a:rPr lang="zh-TW" altLang="en-US" sz="2400" dirty="0" smtClean="0">
                <a:latin typeface="微軟正黑體" pitchFamily="34" charset="-120"/>
                <a:ea typeface="微軟正黑體" pitchFamily="34" charset="-120"/>
              </a:rPr>
              <a:t>圖像或網址</a:t>
            </a:r>
            <a:endParaRPr lang="en-US" altLang="zh-TW" sz="2400" dirty="0" smtClean="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型態</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二</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  </a:t>
            </a:r>
            <a:r>
              <a:rPr lang="zh-TW" altLang="zh-TW" sz="2400" dirty="0">
                <a:latin typeface="微軟正黑體" pitchFamily="34" charset="-120"/>
                <a:ea typeface="微軟正黑體" pitchFamily="34" charset="-120"/>
              </a:rPr>
              <a:t>網路相簿及</a:t>
            </a:r>
            <a:r>
              <a:rPr lang="zh-TW" altLang="zh-TW" sz="2400" dirty="0" smtClean="0">
                <a:latin typeface="微軟正黑體" pitchFamily="34" charset="-120"/>
                <a:ea typeface="微軟正黑體" pitchFamily="34" charset="-120"/>
              </a:rPr>
              <a:t>家族</a:t>
            </a:r>
            <a:r>
              <a:rPr lang="zh-TW" altLang="en-US" sz="2400" dirty="0">
                <a:latin typeface="微軟正黑體" pitchFamily="34" charset="-120"/>
                <a:ea typeface="微軟正黑體" pitchFamily="34" charset="-120"/>
                <a:sym typeface="Wingdings"/>
              </a:rPr>
              <a:t></a:t>
            </a:r>
            <a:r>
              <a:rPr lang="zh-TW" altLang="en-US" sz="2400" dirty="0" smtClean="0">
                <a:latin typeface="微軟正黑體" pitchFamily="34" charset="-120"/>
                <a:ea typeface="微軟正黑體" pitchFamily="34" charset="-120"/>
              </a:rPr>
              <a:t>散佈</a:t>
            </a:r>
            <a:r>
              <a:rPr lang="zh-TW" altLang="en-US" sz="2400" dirty="0">
                <a:latin typeface="微軟正黑體" pitchFamily="34" charset="-120"/>
                <a:ea typeface="微軟正黑體" pitchFamily="34" charset="-120"/>
              </a:rPr>
              <a:t>與兒童少年性交、猥褻行為的</a:t>
            </a:r>
            <a:r>
              <a:rPr lang="zh-TW" altLang="en-US" sz="2400" dirty="0" smtClean="0">
                <a:latin typeface="微軟正黑體" pitchFamily="34" charset="-120"/>
                <a:ea typeface="微軟正黑體" pitchFamily="34" charset="-120"/>
              </a:rPr>
              <a:t>圖像或網址</a:t>
            </a:r>
            <a:endParaRPr lang="en-US" altLang="zh-TW" sz="2400" dirty="0" smtClean="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型態</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三</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網站</a:t>
            </a:r>
            <a:r>
              <a:rPr lang="zh-TW" altLang="en-US" sz="2400" dirty="0">
                <a:latin typeface="微軟正黑體" pitchFamily="34" charset="-120"/>
                <a:ea typeface="微軟正黑體" pitchFamily="34" charset="-120"/>
              </a:rPr>
              <a:t>留言板或</a:t>
            </a:r>
            <a:r>
              <a:rPr lang="zh-TW" altLang="en-US" sz="2400" dirty="0" smtClean="0">
                <a:latin typeface="微軟正黑體" pitchFamily="34" charset="-120"/>
                <a:ea typeface="微軟正黑體" pitchFamily="34" charset="-120"/>
              </a:rPr>
              <a:t>討論區</a:t>
            </a:r>
            <a:r>
              <a:rPr lang="zh-TW" altLang="en-US" sz="2400" dirty="0" smtClean="0">
                <a:latin typeface="微軟正黑體" pitchFamily="34" charset="-120"/>
                <a:ea typeface="微軟正黑體" pitchFamily="34" charset="-120"/>
                <a:sym typeface="Wingdings"/>
              </a:rPr>
              <a:t></a:t>
            </a:r>
            <a:r>
              <a:rPr lang="zh-TW" altLang="en-US" sz="2400" dirty="0" smtClean="0">
                <a:latin typeface="微軟正黑體" pitchFamily="34" charset="-120"/>
                <a:ea typeface="微軟正黑體" pitchFamily="34" charset="-120"/>
              </a:rPr>
              <a:t>誘騙</a:t>
            </a:r>
            <a:r>
              <a:rPr lang="zh-TW" altLang="en-US" sz="2400" dirty="0">
                <a:latin typeface="微軟正黑體" pitchFamily="34" charset="-120"/>
                <a:ea typeface="微軟正黑體" pitchFamily="34" charset="-120"/>
              </a:rPr>
              <a:t>兒童少年從事性交易</a:t>
            </a:r>
            <a:endParaRPr lang="zh-TW" altLang="en-US" sz="2400" dirty="0">
              <a:solidFill>
                <a:srgbClr val="000000"/>
              </a:solidFill>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型態</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四</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販賣</a:t>
            </a:r>
            <a:r>
              <a:rPr lang="zh-TW" altLang="en-US" sz="2400" dirty="0">
                <a:latin typeface="微軟正黑體" pitchFamily="34" charset="-120"/>
                <a:ea typeface="微軟正黑體" pitchFamily="34" charset="-120"/>
              </a:rPr>
              <a:t>色情光碟</a:t>
            </a:r>
            <a:r>
              <a:rPr lang="zh-TW" altLang="en-US" sz="2400" dirty="0" smtClean="0">
                <a:latin typeface="微軟正黑體" pitchFamily="34" charset="-120"/>
                <a:ea typeface="微軟正黑體" pitchFamily="34" charset="-120"/>
              </a:rPr>
              <a:t>網站</a:t>
            </a:r>
            <a:r>
              <a:rPr lang="zh-TW" altLang="en-US" sz="2400" dirty="0">
                <a:latin typeface="微軟正黑體" pitchFamily="34" charset="-120"/>
                <a:ea typeface="微軟正黑體" pitchFamily="34" charset="-120"/>
                <a:sym typeface="Wingdings"/>
              </a:rPr>
              <a:t></a:t>
            </a:r>
            <a:r>
              <a:rPr lang="zh-TW" altLang="en-US" sz="2400" dirty="0" smtClean="0">
                <a:latin typeface="微軟正黑體" pitchFamily="34" charset="-120"/>
                <a:ea typeface="微軟正黑體" pitchFamily="34" charset="-120"/>
              </a:rPr>
              <a:t>販賣兒童</a:t>
            </a:r>
            <a:r>
              <a:rPr lang="zh-TW" altLang="en-US" sz="2400" dirty="0">
                <a:latin typeface="微軟正黑體" pitchFamily="34" charset="-120"/>
                <a:ea typeface="微軟正黑體" pitchFamily="34" charset="-120"/>
              </a:rPr>
              <a:t>色情光碟</a:t>
            </a:r>
          </a:p>
        </p:txBody>
      </p:sp>
    </p:spTree>
    <p:extLst>
      <p:ext uri="{BB962C8B-B14F-4D97-AF65-F5344CB8AC3E}">
        <p14:creationId xmlns:p14="http://schemas.microsoft.com/office/powerpoint/2010/main" val="655596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82880"/>
            <a:ext cx="8435280" cy="1111664"/>
          </a:xfrm>
        </p:spPr>
        <p:txBody>
          <a:bodyPr>
            <a:normAutofit/>
          </a:bodyPr>
          <a:lstStyle/>
          <a:p>
            <a:pPr algn="l"/>
            <a:r>
              <a:rPr lang="en-US" altLang="zh-TW" sz="4000" dirty="0" smtClean="0">
                <a:latin typeface="微軟正黑體" pitchFamily="34" charset="-120"/>
                <a:ea typeface="微軟正黑體" pitchFamily="34" charset="-120"/>
              </a:rPr>
              <a:t>web547</a:t>
            </a:r>
            <a:r>
              <a:rPr lang="zh-TW" altLang="en-US" sz="4000" dirty="0" smtClean="0">
                <a:latin typeface="微軟正黑體" pitchFamily="34" charset="-120"/>
                <a:ea typeface="微軟正黑體" pitchFamily="34" charset="-120"/>
              </a:rPr>
              <a:t>兒少色情內容觀察</a:t>
            </a:r>
            <a:endParaRPr lang="zh-TW" altLang="en-US" sz="4000" dirty="0">
              <a:latin typeface="微軟正黑體" pitchFamily="34" charset="-120"/>
              <a:ea typeface="微軟正黑體" pitchFamily="34" charset="-120"/>
            </a:endParaRPr>
          </a:p>
        </p:txBody>
      </p:sp>
      <p:sp>
        <p:nvSpPr>
          <p:cNvPr id="3" name="內容版面配置區 2"/>
          <p:cNvSpPr>
            <a:spLocks noGrp="1"/>
          </p:cNvSpPr>
          <p:nvPr>
            <p:ph idx="1"/>
          </p:nvPr>
        </p:nvSpPr>
        <p:spPr>
          <a:xfrm>
            <a:off x="467544" y="1340768"/>
            <a:ext cx="8229600" cy="4536504"/>
          </a:xfrm>
        </p:spPr>
        <p:txBody>
          <a:bodyPr>
            <a:normAutofit fontScale="92500" lnSpcReduction="20000"/>
          </a:bodyPr>
          <a:lstStyle/>
          <a:p>
            <a:r>
              <a:rPr lang="zh-TW" altLang="en-US" sz="2400" dirty="0" smtClean="0">
                <a:latin typeface="微軟正黑體" pitchFamily="34" charset="-120"/>
                <a:ea typeface="微軟正黑體" pitchFamily="34" charset="-120"/>
              </a:rPr>
              <a:t>受害者年齡</a:t>
            </a:r>
            <a:r>
              <a:rPr lang="zh-TW" altLang="en-US" sz="2400" dirty="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最小</a:t>
            </a:r>
            <a:r>
              <a:rPr lang="en-US" altLang="zh-TW" sz="2400" dirty="0" smtClean="0">
                <a:latin typeface="微軟正黑體" pitchFamily="34" charset="-120"/>
                <a:ea typeface="微軟正黑體" pitchFamily="34" charset="-120"/>
              </a:rPr>
              <a:t>3-5</a:t>
            </a:r>
            <a:r>
              <a:rPr lang="zh-TW" altLang="zh-TW" sz="2400" dirty="0" smtClean="0">
                <a:latin typeface="微軟正黑體" pitchFamily="34" charset="-120"/>
                <a:ea typeface="微軟正黑體" pitchFamily="34" charset="-120"/>
              </a:rPr>
              <a:t>歲</a:t>
            </a:r>
            <a:r>
              <a:rPr lang="zh-TW" altLang="zh-TW" sz="2400" dirty="0">
                <a:latin typeface="微軟正黑體" pitchFamily="34" charset="-120"/>
                <a:ea typeface="微軟正黑體" pitchFamily="34" charset="-120"/>
              </a:rPr>
              <a:t>的女</a:t>
            </a:r>
            <a:r>
              <a:rPr lang="zh-TW" altLang="zh-TW" sz="2400" dirty="0" smtClean="0">
                <a:latin typeface="微軟正黑體" pitchFamily="34" charset="-120"/>
                <a:ea typeface="微軟正黑體" pitchFamily="34" charset="-120"/>
              </a:rPr>
              <a:t>童</a:t>
            </a:r>
            <a:endParaRPr lang="en-US" altLang="zh-TW" sz="2400" dirty="0" smtClean="0">
              <a:latin typeface="微軟正黑體" pitchFamily="34" charset="-120"/>
              <a:ea typeface="微軟正黑體" pitchFamily="34" charset="-120"/>
            </a:endParaRPr>
          </a:p>
          <a:p>
            <a:r>
              <a:rPr lang="zh-TW" altLang="zh-TW" sz="2400" dirty="0" smtClean="0">
                <a:latin typeface="微軟正黑體" pitchFamily="34" charset="-120"/>
                <a:ea typeface="微軟正黑體" pitchFamily="34" charset="-120"/>
              </a:rPr>
              <a:t>性</a:t>
            </a:r>
            <a:r>
              <a:rPr lang="zh-TW" altLang="zh-TW" sz="2400" dirty="0">
                <a:latin typeface="微軟正黑體" pitchFamily="34" charset="-120"/>
                <a:ea typeface="微軟正黑體" pitchFamily="34" charset="-120"/>
              </a:rPr>
              <a:t>虐待的</a:t>
            </a:r>
            <a:r>
              <a:rPr lang="zh-TW" altLang="zh-TW" sz="2400" dirty="0" smtClean="0">
                <a:latin typeface="微軟正黑體" pitchFamily="34" charset="-120"/>
                <a:ea typeface="微軟正黑體" pitchFamily="34" charset="-120"/>
              </a:rPr>
              <a:t>型式</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lvl="1">
              <a:buFont typeface="Wingdings" pitchFamily="2" charset="2"/>
              <a:buChar char="Ø"/>
            </a:pPr>
            <a:r>
              <a:rPr lang="zh-TW" altLang="zh-TW" dirty="0" smtClean="0">
                <a:latin typeface="微軟正黑體" pitchFamily="34" charset="-120"/>
                <a:ea typeface="微軟正黑體" pitchFamily="34" charset="-120"/>
              </a:rPr>
              <a:t>要求</a:t>
            </a:r>
            <a:r>
              <a:rPr lang="zh-TW" altLang="zh-TW" dirty="0">
                <a:latin typeface="微軟正黑體" pitchFamily="34" charset="-120"/>
                <a:ea typeface="微軟正黑體" pitchFamily="34" charset="-120"/>
              </a:rPr>
              <a:t>兒少以猥褻姿態展示性器官、捆綁、迫使兒少口交、陰道插入、肛交、甚至有牙刷等異物插入及人獸交</a:t>
            </a:r>
            <a:r>
              <a:rPr lang="zh-TW" altLang="zh-TW" dirty="0" smtClean="0">
                <a:latin typeface="微軟正黑體" pitchFamily="34" charset="-120"/>
                <a:ea typeface="微軟正黑體" pitchFamily="34" charset="-120"/>
              </a:rPr>
              <a:t>等</a:t>
            </a:r>
            <a:endParaRPr lang="en-US" altLang="zh-TW" dirty="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出現二例以文字貶低受害者案件</a:t>
            </a:r>
            <a:endParaRPr lang="en-US" altLang="zh-TW" sz="2400" dirty="0" smtClean="0">
              <a:latin typeface="微軟正黑體" pitchFamily="34" charset="-120"/>
              <a:ea typeface="微軟正黑體" pitchFamily="34" charset="-120"/>
            </a:endParaRPr>
          </a:p>
          <a:p>
            <a:pPr lvl="1">
              <a:buFont typeface="Wingdings" pitchFamily="2" charset="2"/>
              <a:buChar char="Ø"/>
            </a:pPr>
            <a:r>
              <a:rPr lang="zh-TW" altLang="en-US" dirty="0" smtClean="0">
                <a:latin typeface="微軟正黑體" pitchFamily="34" charset="-120"/>
                <a:ea typeface="微軟正黑體" pitchFamily="34" charset="-120"/>
              </a:rPr>
              <a:t>在受害兒童身上寫</a:t>
            </a:r>
            <a:r>
              <a:rPr lang="en-US" altLang="zh-TW" dirty="0" smtClean="0">
                <a:latin typeface="微軟正黑體" pitchFamily="34" charset="-120"/>
                <a:ea typeface="微軟正黑體" pitchFamily="34" charset="-120"/>
              </a:rPr>
              <a:t>”FUCK ME”</a:t>
            </a:r>
            <a:r>
              <a:rPr lang="zh-TW" altLang="en-US" dirty="0" smtClean="0">
                <a:latin typeface="微軟正黑體" pitchFamily="34" charset="-120"/>
                <a:ea typeface="微軟正黑體" pitchFamily="34" charset="-120"/>
              </a:rPr>
              <a:t>文字，</a:t>
            </a:r>
            <a:endParaRPr lang="en-US" altLang="zh-TW" dirty="0" smtClean="0">
              <a:latin typeface="微軟正黑體" pitchFamily="34" charset="-120"/>
              <a:ea typeface="微軟正黑體" pitchFamily="34" charset="-120"/>
            </a:endParaRPr>
          </a:p>
          <a:p>
            <a:pPr lvl="1">
              <a:buFont typeface="Wingdings" pitchFamily="2" charset="2"/>
              <a:buChar char="Ø"/>
            </a:pPr>
            <a:r>
              <a:rPr lang="zh-TW" altLang="en-US" dirty="0" smtClean="0">
                <a:latin typeface="微軟正黑體" pitchFamily="34" charset="-120"/>
                <a:ea typeface="微軟正黑體" pitchFamily="34" charset="-120"/>
              </a:rPr>
              <a:t>在受害女童身旁</a:t>
            </a:r>
            <a:r>
              <a:rPr lang="zh-TW" altLang="en-US" dirty="0">
                <a:latin typeface="微軟正黑體" pitchFamily="34" charset="-120"/>
                <a:ea typeface="微軟正黑體" pitchFamily="34" charset="-120"/>
              </a:rPr>
              <a:t>放</a:t>
            </a:r>
            <a:r>
              <a:rPr lang="zh-TW" altLang="zh-TW" dirty="0" smtClean="0">
                <a:latin typeface="微軟正黑體" pitchFamily="34" charset="-120"/>
                <a:ea typeface="微軟正黑體" pitchFamily="34" charset="-120"/>
              </a:rPr>
              <a:t>一</a:t>
            </a:r>
            <a:r>
              <a:rPr lang="zh-TW" altLang="zh-TW" dirty="0">
                <a:latin typeface="微軟正黑體" pitchFamily="34" charset="-120"/>
                <a:ea typeface="微軟正黑體" pitchFamily="34" charset="-120"/>
              </a:rPr>
              <a:t>張以簡體中文寫著賤</a:t>
            </a:r>
            <a:r>
              <a:rPr lang="zh-TW" altLang="zh-TW" dirty="0" smtClean="0">
                <a:latin typeface="微軟正黑體" pitchFamily="34" charset="-120"/>
                <a:ea typeface="微軟正黑體" pitchFamily="34" charset="-120"/>
              </a:rPr>
              <a:t>小孩的</a:t>
            </a:r>
            <a:r>
              <a:rPr lang="zh-TW" altLang="zh-TW" dirty="0">
                <a:latin typeface="微軟正黑體" pitchFamily="34" charset="-120"/>
                <a:ea typeface="微軟正黑體" pitchFamily="34" charset="-120"/>
              </a:rPr>
              <a:t>文字</a:t>
            </a:r>
            <a:r>
              <a:rPr lang="zh-TW" altLang="zh-TW"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zh-TW" altLang="zh-TW" sz="2400" dirty="0" smtClean="0">
                <a:latin typeface="微軟正黑體" pitchFamily="34" charset="-120"/>
                <a:ea typeface="微軟正黑體" pitchFamily="34" charset="-120"/>
              </a:rPr>
              <a:t>受害者</a:t>
            </a:r>
            <a:r>
              <a:rPr lang="zh-TW" altLang="zh-TW" sz="2400" dirty="0">
                <a:latin typeface="微軟正黑體" pitchFamily="34" charset="-120"/>
                <a:ea typeface="微軟正黑體" pitchFamily="34" charset="-120"/>
              </a:rPr>
              <a:t>以歐美的白</a:t>
            </a:r>
            <a:r>
              <a:rPr lang="zh-TW" altLang="zh-TW" sz="2400" dirty="0" smtClean="0">
                <a:latin typeface="微軟正黑體" pitchFamily="34" charset="-120"/>
                <a:ea typeface="微軟正黑體" pitchFamily="34" charset="-120"/>
              </a:rPr>
              <a:t>人兒</a:t>
            </a:r>
            <a:r>
              <a:rPr lang="zh-TW" altLang="en-US" sz="2400" dirty="0">
                <a:latin typeface="微軟正黑體" pitchFamily="34" charset="-120"/>
                <a:ea typeface="微軟正黑體" pitchFamily="34" charset="-120"/>
              </a:rPr>
              <a:t>童</a:t>
            </a:r>
            <a:r>
              <a:rPr lang="zh-TW" altLang="zh-TW" sz="2400" dirty="0" smtClean="0">
                <a:latin typeface="微軟正黑體" pitchFamily="34" charset="-120"/>
                <a:ea typeface="微軟正黑體" pitchFamily="34" charset="-120"/>
              </a:rPr>
              <a:t>為</a:t>
            </a:r>
            <a:r>
              <a:rPr lang="zh-TW" altLang="zh-TW" sz="2400" dirty="0">
                <a:latin typeface="微軟正黑體" pitchFamily="34" charset="-120"/>
                <a:ea typeface="微軟正黑體" pitchFamily="34" charset="-120"/>
              </a:rPr>
              <a:t>多，次為亞洲兒童，有些從外型及影像背景，可明顯懷疑是華人</a:t>
            </a:r>
            <a:r>
              <a:rPr lang="zh-TW" altLang="zh-TW"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r>
              <a:rPr lang="zh-TW" altLang="zh-TW" sz="2400" dirty="0" smtClean="0">
                <a:latin typeface="微軟正黑體" pitchFamily="34" charset="-120"/>
                <a:ea typeface="微軟正黑體" pitchFamily="34" charset="-120"/>
              </a:rPr>
              <a:t>受害</a:t>
            </a:r>
            <a:r>
              <a:rPr lang="zh-TW" altLang="zh-TW" sz="2400" dirty="0">
                <a:latin typeface="微軟正黑體" pitchFamily="34" charset="-120"/>
                <a:ea typeface="微軟正黑體" pitchFamily="34" charset="-120"/>
              </a:rPr>
              <a:t>兒童的性別，女童較男童多</a:t>
            </a:r>
            <a:r>
              <a:rPr lang="zh-TW" altLang="zh-TW" sz="2400" dirty="0" smtClean="0">
                <a:latin typeface="微軟正黑體" pitchFamily="34" charset="-120"/>
                <a:ea typeface="微軟正黑體" pitchFamily="34" charset="-120"/>
              </a:rPr>
              <a:t>。</a:t>
            </a:r>
            <a:r>
              <a:rPr lang="en-US" altLang="zh-TW" dirty="0">
                <a:latin typeface="微軟正黑體" pitchFamily="34" charset="-120"/>
                <a:ea typeface="微軟正黑體" pitchFamily="34" charset="-120"/>
              </a:rPr>
              <a:t> </a:t>
            </a:r>
            <a:endParaRPr lang="zh-TW" altLang="zh-TW" dirty="0">
              <a:latin typeface="微軟正黑體" pitchFamily="34" charset="-120"/>
              <a:ea typeface="微軟正黑體" pitchFamily="34" charset="-120"/>
            </a:endParaRPr>
          </a:p>
          <a:p>
            <a:endParaRPr lang="zh-TW" altLang="en-US" dirty="0"/>
          </a:p>
        </p:txBody>
      </p:sp>
    </p:spTree>
    <p:extLst>
      <p:ext uri="{BB962C8B-B14F-4D97-AF65-F5344CB8AC3E}">
        <p14:creationId xmlns:p14="http://schemas.microsoft.com/office/powerpoint/2010/main" val="1597727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5472608" cy="576064"/>
          </a:xfrm>
        </p:spPr>
        <p:txBody>
          <a:bodyPr>
            <a:noAutofit/>
          </a:bodyPr>
          <a:lstStyle/>
          <a:p>
            <a:r>
              <a:rPr lang="zh-TW" altLang="en-US" sz="3600" b="1" dirty="0" smtClean="0">
                <a:latin typeface="微軟正黑體" pitchFamily="34" charset="-120"/>
                <a:ea typeface="微軟正黑體" pitchFamily="34" charset="-120"/>
              </a:rPr>
              <a:t>成功案例</a:t>
            </a:r>
            <a:endParaRPr lang="zh-TW" altLang="en-US" sz="3600" b="1" dirty="0">
              <a:latin typeface="微軟正黑體" pitchFamily="34" charset="-120"/>
              <a:ea typeface="微軟正黑體" pitchFamily="34" charset="-120"/>
            </a:endParaRPr>
          </a:p>
        </p:txBody>
      </p:sp>
      <p:sp>
        <p:nvSpPr>
          <p:cNvPr id="3" name="內容版面配置區 2"/>
          <p:cNvSpPr>
            <a:spLocks noGrp="1"/>
          </p:cNvSpPr>
          <p:nvPr>
            <p:ph idx="1"/>
          </p:nvPr>
        </p:nvSpPr>
        <p:spPr>
          <a:xfrm>
            <a:off x="301754" y="1196752"/>
            <a:ext cx="5926430" cy="4572000"/>
          </a:xfrm>
        </p:spPr>
        <p:txBody>
          <a:bodyPr>
            <a:normAutofit fontScale="92500" lnSpcReduction="10000"/>
          </a:bodyPr>
          <a:lstStyle/>
          <a:p>
            <a:r>
              <a:rPr lang="en-US" altLang="zh-TW" sz="2400" dirty="0" smtClean="0">
                <a:latin typeface="微軟正黑體" pitchFamily="34" charset="-120"/>
                <a:ea typeface="微軟正黑體" pitchFamily="34" charset="-120"/>
              </a:rPr>
              <a:t>2005</a:t>
            </a:r>
            <a:r>
              <a:rPr lang="zh-TW" altLang="en-US" sz="2400" dirty="0" smtClean="0">
                <a:latin typeface="微軟正黑體" pitchFamily="34" charset="-120"/>
                <a:ea typeface="微軟正黑體" pitchFamily="34" charset="-120"/>
              </a:rPr>
              <a:t>年由台灣展翅協會檢舉破獲二個網路家族 </a:t>
            </a:r>
            <a:r>
              <a:rPr lang="zh-TW" altLang="en-US" sz="2400" dirty="0">
                <a:latin typeface="微軟正黑體" pitchFamily="34" charset="-120"/>
                <a:ea typeface="微軟正黑體" pitchFamily="34" charset="-120"/>
              </a:rPr>
              <a:t>“蘿莉的糖果倉庫”以及“煉銅二</a:t>
            </a:r>
            <a:r>
              <a:rPr lang="zh-TW" altLang="en-US" sz="2400" dirty="0" smtClean="0">
                <a:latin typeface="微軟正黑體" pitchFamily="34" charset="-120"/>
                <a:ea typeface="微軟正黑體" pitchFamily="34" charset="-120"/>
              </a:rPr>
              <a:t>坊”，其中發現內有</a:t>
            </a:r>
            <a:r>
              <a:rPr lang="en-US" altLang="zh-TW"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姦污幼女完全手冊</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，教導成年人成功誘姦九歲到十四歲女童手法，並公開販賣</a:t>
            </a:r>
            <a:r>
              <a:rPr lang="zh-TW" altLang="en-US" sz="2400" dirty="0" smtClean="0">
                <a:latin typeface="微軟正黑體" pitchFamily="34" charset="-120"/>
                <a:ea typeface="微軟正黑體" pitchFamily="34" charset="-120"/>
              </a:rPr>
              <a:t>兒少色情光碟。</a:t>
            </a:r>
            <a:endParaRPr lang="zh-TW" altLang="en-US" sz="2400" dirty="0">
              <a:latin typeface="微軟正黑體" pitchFamily="34" charset="-120"/>
              <a:ea typeface="微軟正黑體" pitchFamily="34" charset="-120"/>
            </a:endParaRPr>
          </a:p>
          <a:p>
            <a:endParaRPr lang="en-US" altLang="zh-TW" sz="2400" dirty="0" smtClean="0">
              <a:latin typeface="微軟正黑體" pitchFamily="34" charset="-120"/>
              <a:ea typeface="微軟正黑體" pitchFamily="34" charset="-120"/>
            </a:endParaRPr>
          </a:p>
          <a:p>
            <a:r>
              <a:rPr lang="en-US" altLang="zh-TW" sz="2400" dirty="0" smtClean="0">
                <a:latin typeface="微軟正黑體" pitchFamily="34" charset="-120"/>
                <a:ea typeface="微軟正黑體" pitchFamily="34" charset="-120"/>
              </a:rPr>
              <a:t>2006</a:t>
            </a:r>
            <a:r>
              <a:rPr lang="zh-TW" altLang="en-US" sz="2400" dirty="0" smtClean="0">
                <a:latin typeface="微軟正黑體" pitchFamily="34" charset="-120"/>
                <a:ea typeface="微軟正黑體" pitchFamily="34" charset="-120"/>
              </a:rPr>
              <a:t>  由</a:t>
            </a:r>
            <a:r>
              <a:rPr lang="zh-TW" altLang="en-US" sz="2400" dirty="0">
                <a:latin typeface="微軟正黑體" pitchFamily="34" charset="-120"/>
                <a:ea typeface="微軟正黑體" pitchFamily="34" charset="-120"/>
              </a:rPr>
              <a:t>台灣展翅協會檢舉</a:t>
            </a:r>
            <a:r>
              <a:rPr lang="zh-TW" altLang="en-US" sz="2400" dirty="0" smtClean="0">
                <a:latin typeface="微軟正黑體" pitchFamily="34" charset="-120"/>
                <a:ea typeface="微軟正黑體" pitchFamily="34" charset="-120"/>
              </a:rPr>
              <a:t>破獲卡</a:t>
            </a:r>
            <a:r>
              <a:rPr lang="zh-TW" altLang="en-US" sz="2400" dirty="0">
                <a:latin typeface="微軟正黑體" pitchFamily="34" charset="-120"/>
                <a:ea typeface="微軟正黑體" pitchFamily="34" charset="-120"/>
              </a:rPr>
              <a:t>奴族經營大型「幼天使、獸皇」</a:t>
            </a:r>
            <a:r>
              <a:rPr lang="zh-TW" altLang="en-US" sz="2400" dirty="0" smtClean="0">
                <a:latin typeface="微軟正黑體" pitchFamily="34" charset="-120"/>
                <a:ea typeface="微軟正黑體" pitchFamily="34" charset="-120"/>
              </a:rPr>
              <a:t>兒少色情</a:t>
            </a:r>
            <a:r>
              <a:rPr lang="zh-TW" altLang="en-US" sz="2400" dirty="0">
                <a:latin typeface="微軟正黑體" pitchFamily="34" charset="-120"/>
                <a:ea typeface="微軟正黑體" pitchFamily="34" charset="-120"/>
              </a:rPr>
              <a:t>光碟犯罪</a:t>
            </a:r>
            <a:r>
              <a:rPr lang="zh-TW" altLang="en-US" sz="2400" dirty="0" smtClean="0">
                <a:latin typeface="微軟正黑體" pitchFamily="34" charset="-120"/>
                <a:ea typeface="微軟正黑體" pitchFamily="34" charset="-120"/>
              </a:rPr>
              <a:t>集團</a:t>
            </a:r>
            <a:r>
              <a:rPr lang="zh-TW" altLang="en-US"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查獲嫌犯</a:t>
            </a:r>
            <a:r>
              <a:rPr lang="en-US" altLang="zh-TW" sz="2400" dirty="0" smtClean="0">
                <a:latin typeface="微軟正黑體" pitchFamily="34" charset="-120"/>
                <a:ea typeface="微軟正黑體" pitchFamily="34" charset="-120"/>
              </a:rPr>
              <a:t>5</a:t>
            </a:r>
            <a:r>
              <a:rPr lang="zh-TW" altLang="en-US" sz="2400" dirty="0" smtClean="0">
                <a:latin typeface="微軟正黑體" pitchFamily="34" charset="-120"/>
                <a:ea typeface="微軟正黑體" pitchFamily="34" charset="-120"/>
              </a:rPr>
              <a:t>人，</a:t>
            </a:r>
            <a:r>
              <a:rPr lang="zh-TW" altLang="en-US" sz="2400" dirty="0">
                <a:latin typeface="微軟正黑體" pitchFamily="34" charset="-120"/>
                <a:ea typeface="微軟正黑體" pitchFamily="34" charset="-120"/>
              </a:rPr>
              <a:t>贓證</a:t>
            </a:r>
            <a:r>
              <a:rPr lang="zh-TW" altLang="en-US" sz="2400" dirty="0" smtClean="0">
                <a:latin typeface="微軟正黑體" pitchFamily="34" charset="-120"/>
                <a:ea typeface="微軟正黑體" pitchFamily="34" charset="-120"/>
              </a:rPr>
              <a:t>物：銀行</a:t>
            </a:r>
            <a:r>
              <a:rPr lang="zh-TW" altLang="en-US" sz="2400" dirty="0">
                <a:latin typeface="微軟正黑體" pitchFamily="34" charset="-120"/>
                <a:ea typeface="微軟正黑體" pitchFamily="34" charset="-120"/>
              </a:rPr>
              <a:t>存摺壹本、帳冊、燒錄機</a:t>
            </a:r>
            <a:r>
              <a:rPr lang="en-US" altLang="zh-TW" sz="2400" dirty="0">
                <a:latin typeface="微軟正黑體" pitchFamily="34" charset="-120"/>
                <a:ea typeface="微軟正黑體" pitchFamily="34" charset="-120"/>
              </a:rPr>
              <a:t>130</a:t>
            </a:r>
            <a:r>
              <a:rPr lang="zh-TW" altLang="en-US" sz="2400" dirty="0">
                <a:latin typeface="微軟正黑體" pitchFamily="34" charset="-120"/>
                <a:ea typeface="微軟正黑體" pitchFamily="34" charset="-120"/>
              </a:rPr>
              <a:t>餘台、電腦主機</a:t>
            </a:r>
            <a:r>
              <a:rPr lang="en-US" altLang="zh-TW" sz="2400" dirty="0">
                <a:latin typeface="微軟正黑體" pitchFamily="34" charset="-120"/>
                <a:ea typeface="微軟正黑體" pitchFamily="34" charset="-120"/>
              </a:rPr>
              <a:t>9</a:t>
            </a:r>
            <a:r>
              <a:rPr lang="zh-TW" altLang="en-US" sz="2400" dirty="0">
                <a:latin typeface="微軟正黑體" pitchFamily="34" charset="-120"/>
                <a:ea typeface="微軟正黑體" pitchFamily="34" charset="-120"/>
              </a:rPr>
              <a:t>部、數據機</a:t>
            </a:r>
            <a:r>
              <a:rPr lang="en-US" altLang="zh-TW" sz="2400" dirty="0">
                <a:latin typeface="微軟正黑體" pitchFamily="34" charset="-120"/>
                <a:ea typeface="微軟正黑體" pitchFamily="34" charset="-120"/>
              </a:rPr>
              <a:t>5</a:t>
            </a:r>
            <a:r>
              <a:rPr lang="zh-TW" altLang="en-US" sz="2400" dirty="0">
                <a:latin typeface="微軟正黑體" pitchFamily="34" charset="-120"/>
                <a:ea typeface="微軟正黑體" pitchFamily="34" charset="-120"/>
              </a:rPr>
              <a:t>台、網路交換機</a:t>
            </a:r>
            <a:r>
              <a:rPr lang="en-US" altLang="zh-TW" sz="2400" dirty="0">
                <a:latin typeface="微軟正黑體" pitchFamily="34" charset="-120"/>
                <a:ea typeface="微軟正黑體" pitchFamily="34" charset="-120"/>
              </a:rPr>
              <a:t>1</a:t>
            </a:r>
            <a:r>
              <a:rPr lang="zh-TW" altLang="en-US" sz="2400" dirty="0">
                <a:latin typeface="微軟正黑體" pitchFamily="34" charset="-120"/>
                <a:ea typeface="微軟正黑體" pitchFamily="34" charset="-120"/>
              </a:rPr>
              <a:t>台、連接器</a:t>
            </a:r>
            <a:r>
              <a:rPr lang="en-US" altLang="zh-TW" sz="2400" dirty="0">
                <a:latin typeface="微軟正黑體" pitchFamily="34" charset="-120"/>
                <a:ea typeface="微軟正黑體" pitchFamily="34" charset="-120"/>
              </a:rPr>
              <a:t>2</a:t>
            </a:r>
            <a:r>
              <a:rPr lang="zh-TW" altLang="en-US" sz="2400" dirty="0">
                <a:latin typeface="微軟正黑體" pitchFamily="34" charset="-120"/>
                <a:ea typeface="微軟正黑體" pitchFamily="34" charset="-120"/>
              </a:rPr>
              <a:t>台、不法色情光碟片近萬片，內含待寄不法色情光碟片參袋（每袋</a:t>
            </a:r>
            <a:r>
              <a:rPr lang="en-US" altLang="zh-TW" sz="2400" dirty="0">
                <a:latin typeface="微軟正黑體" pitchFamily="34" charset="-120"/>
                <a:ea typeface="微軟正黑體" pitchFamily="34" charset="-120"/>
              </a:rPr>
              <a:t>50</a:t>
            </a:r>
            <a:r>
              <a:rPr lang="zh-TW" altLang="en-US" sz="2400" dirty="0">
                <a:latin typeface="微軟正黑體" pitchFamily="34" charset="-120"/>
                <a:ea typeface="微軟正黑體" pitchFamily="34" charset="-120"/>
              </a:rPr>
              <a:t>包）及退回不法色情光碟片壹袋（壹袋</a:t>
            </a:r>
            <a:r>
              <a:rPr lang="en-US" altLang="zh-TW" sz="2400" dirty="0">
                <a:latin typeface="微軟正黑體" pitchFamily="34" charset="-120"/>
                <a:ea typeface="微軟正黑體" pitchFamily="34" charset="-120"/>
              </a:rPr>
              <a:t>30</a:t>
            </a:r>
            <a:r>
              <a:rPr lang="zh-TW" altLang="en-US" sz="2400" dirty="0">
                <a:latin typeface="微軟正黑體" pitchFamily="34" charset="-120"/>
                <a:ea typeface="微軟正黑體" pitchFamily="34" charset="-120"/>
              </a:rPr>
              <a:t>包）</a:t>
            </a:r>
            <a:r>
              <a:rPr lang="zh-TW" altLang="en-US" sz="2400" dirty="0" smtClean="0">
                <a:latin typeface="微軟正黑體" pitchFamily="34" charset="-120"/>
                <a:ea typeface="微軟正黑體" pitchFamily="34" charset="-120"/>
              </a:rPr>
              <a:t>等</a:t>
            </a:r>
            <a:endParaRPr lang="en-US" altLang="zh-TW" sz="2400" dirty="0" smtClean="0">
              <a:latin typeface="微軟正黑體" pitchFamily="34" charset="-120"/>
              <a:ea typeface="微軟正黑體" pitchFamily="34"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1772816"/>
            <a:ext cx="2644171" cy="3506888"/>
          </a:xfrm>
          <a:prstGeom prst="rect">
            <a:avLst/>
          </a:prstGeom>
        </p:spPr>
      </p:pic>
    </p:spTree>
    <p:extLst>
      <p:ext uri="{BB962C8B-B14F-4D97-AF65-F5344CB8AC3E}">
        <p14:creationId xmlns:p14="http://schemas.microsoft.com/office/powerpoint/2010/main" val="2743703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Autofit/>
          </a:bodyPr>
          <a:lstStyle/>
          <a:p>
            <a:r>
              <a:rPr lang="en-US" altLang="zh-TW" sz="2200" dirty="0" smtClean="0">
                <a:latin typeface="微軟正黑體" pitchFamily="34" charset="-120"/>
                <a:ea typeface="微軟正黑體" pitchFamily="34" charset="-120"/>
                <a:cs typeface="Times New Roman"/>
              </a:rPr>
              <a:t>2013/8</a:t>
            </a:r>
            <a:r>
              <a:rPr lang="zh-TW" altLang="en-US" sz="2200" dirty="0">
                <a:latin typeface="微軟正黑體" pitchFamily="34" charset="-120"/>
                <a:ea typeface="微軟正黑體" pitchFamily="34" charset="-120"/>
              </a:rPr>
              <a:t>由台灣展翅協會檢舉</a:t>
            </a:r>
            <a:r>
              <a:rPr lang="zh-TW" altLang="en-US" sz="2200" dirty="0" smtClean="0">
                <a:latin typeface="微軟正黑體" pitchFamily="34" charset="-120"/>
                <a:ea typeface="微軟正黑體" pitchFamily="34" charset="-120"/>
              </a:rPr>
              <a:t>破獲本土兒少色情網站</a:t>
            </a:r>
            <a:r>
              <a:rPr lang="zh-TW" altLang="zh-TW" sz="2200" dirty="0" smtClean="0">
                <a:latin typeface="微軟正黑體" pitchFamily="34" charset="-120"/>
                <a:ea typeface="微軟正黑體" pitchFamily="34" charset="-120"/>
                <a:cs typeface="Times New Roman"/>
              </a:rPr>
              <a:t>「</a:t>
            </a:r>
            <a:r>
              <a:rPr lang="zh-TW" altLang="zh-TW" sz="2200" dirty="0">
                <a:latin typeface="微軟正黑體" pitchFamily="34" charset="-120"/>
                <a:ea typeface="微軟正黑體" pitchFamily="34" charset="-120"/>
                <a:cs typeface="Times New Roman"/>
              </a:rPr>
              <a:t>蘿莉卡漫王</a:t>
            </a:r>
            <a:r>
              <a:rPr lang="zh-TW" altLang="zh-TW" sz="2200" dirty="0" smtClean="0">
                <a:latin typeface="微軟正黑體" pitchFamily="34" charset="-120"/>
                <a:ea typeface="微軟正黑體" pitchFamily="34" charset="-120"/>
                <a:cs typeface="Times New Roman"/>
              </a:rPr>
              <a:t>」</a:t>
            </a:r>
            <a:r>
              <a:rPr lang="zh-TW" altLang="en-US" sz="2200" dirty="0" smtClean="0">
                <a:latin typeface="微軟正黑體" pitchFamily="34" charset="-120"/>
                <a:ea typeface="微軟正黑體" pitchFamily="34" charset="-120"/>
                <a:cs typeface="Times New Roman"/>
              </a:rPr>
              <a:t>，</a:t>
            </a:r>
            <a:r>
              <a:rPr lang="zh-TW" altLang="zh-TW" sz="2200" dirty="0" smtClean="0">
                <a:latin typeface="微軟正黑體" pitchFamily="34" charset="-120"/>
                <a:ea typeface="微軟正黑體" pitchFamily="34" charset="-120"/>
              </a:rPr>
              <a:t>涉及大量</a:t>
            </a:r>
            <a:r>
              <a:rPr lang="zh-TW" altLang="zh-TW" sz="2200" dirty="0">
                <a:latin typeface="微軟正黑體" pitchFamily="34" charset="-120"/>
                <a:ea typeface="微軟正黑體" pitchFamily="34" charset="-120"/>
              </a:rPr>
              <a:t>兒少性</a:t>
            </a:r>
            <a:r>
              <a:rPr lang="zh-TW" altLang="zh-TW" sz="2200" dirty="0" smtClean="0">
                <a:latin typeface="微軟正黑體" pitchFamily="34" charset="-120"/>
                <a:ea typeface="微軟正黑體" pitchFamily="34" charset="-120"/>
              </a:rPr>
              <a:t>侵害（</a:t>
            </a:r>
            <a:r>
              <a:rPr lang="zh-TW" altLang="zh-TW" sz="2200" dirty="0">
                <a:latin typeface="微軟正黑體" pitchFamily="34" charset="-120"/>
                <a:ea typeface="微軟正黑體" pitchFamily="34" charset="-120"/>
              </a:rPr>
              <a:t>兒少色情</a:t>
            </a:r>
            <a:r>
              <a:rPr lang="zh-TW" altLang="zh-TW" sz="2200" dirty="0" smtClean="0">
                <a:latin typeface="微軟正黑體" pitchFamily="34" charset="-120"/>
                <a:ea typeface="微軟正黑體" pitchFamily="34" charset="-120"/>
              </a:rPr>
              <a:t>）影</a:t>
            </a:r>
            <a:r>
              <a:rPr lang="zh-TW" altLang="zh-TW" sz="2200" dirty="0">
                <a:latin typeface="微軟正黑體" pitchFamily="34" charset="-120"/>
                <a:ea typeface="微軟正黑體" pitchFamily="34" charset="-120"/>
              </a:rPr>
              <a:t>音檔案，初估數量上千筆，網站並透過付費會員制</a:t>
            </a:r>
            <a:r>
              <a:rPr lang="zh-TW" altLang="zh-TW" sz="2200" dirty="0" smtClean="0">
                <a:latin typeface="微軟正黑體" pitchFamily="34" charset="-120"/>
                <a:ea typeface="微軟正黑體" pitchFamily="34" charset="-120"/>
              </a:rPr>
              <a:t>，收取</a:t>
            </a:r>
            <a:r>
              <a:rPr lang="zh-TW" altLang="zh-TW" sz="2200" dirty="0">
                <a:latin typeface="微軟正黑體" pitchFamily="34" charset="-120"/>
                <a:ea typeface="微軟正黑體" pitchFamily="34" charset="-120"/>
              </a:rPr>
              <a:t>台幣</a:t>
            </a:r>
            <a:r>
              <a:rPr lang="en-US" altLang="zh-TW" sz="2200" dirty="0">
                <a:latin typeface="微軟正黑體" pitchFamily="34" charset="-120"/>
                <a:ea typeface="微軟正黑體" pitchFamily="34" charset="-120"/>
              </a:rPr>
              <a:t>1,600</a:t>
            </a:r>
            <a:r>
              <a:rPr lang="zh-TW" altLang="zh-TW" sz="2200" dirty="0">
                <a:latin typeface="微軟正黑體" pitchFamily="34" charset="-120"/>
                <a:ea typeface="微軟正黑體" pitchFamily="34" charset="-120"/>
              </a:rPr>
              <a:t>元（或美金</a:t>
            </a:r>
            <a:r>
              <a:rPr lang="en-US" altLang="zh-TW" sz="2200" dirty="0">
                <a:latin typeface="微軟正黑體" pitchFamily="34" charset="-120"/>
                <a:ea typeface="微軟正黑體" pitchFamily="34" charset="-120"/>
              </a:rPr>
              <a:t>55</a:t>
            </a:r>
            <a:r>
              <a:rPr lang="zh-TW" altLang="zh-TW" sz="2200" dirty="0">
                <a:latin typeface="微軟正黑體" pitchFamily="34" charset="-120"/>
                <a:ea typeface="微軟正黑體" pitchFamily="34" charset="-120"/>
              </a:rPr>
              <a:t>元）之年費牟利。該網站透過網路社群的傳播方式，召收中、港、澳、台灣的民眾入會，自</a:t>
            </a:r>
            <a:r>
              <a:rPr lang="en-US" altLang="zh-TW" sz="2200" dirty="0">
                <a:latin typeface="微軟正黑體" pitchFamily="34" charset="-120"/>
                <a:ea typeface="微軟正黑體" pitchFamily="34" charset="-120"/>
              </a:rPr>
              <a:t>4</a:t>
            </a:r>
            <a:r>
              <a:rPr lang="zh-TW" altLang="zh-TW" sz="2200" dirty="0">
                <a:latin typeface="微軟正黑體" pitchFamily="34" charset="-120"/>
                <a:ea typeface="微軟正黑體" pitchFamily="34" charset="-120"/>
              </a:rPr>
              <a:t>月初網站成立，短短</a:t>
            </a:r>
            <a:r>
              <a:rPr lang="en-US" altLang="zh-TW" sz="2200" dirty="0">
                <a:latin typeface="微軟正黑體" pitchFamily="34" charset="-120"/>
                <a:ea typeface="微軟正黑體" pitchFamily="34" charset="-120"/>
              </a:rPr>
              <a:t>3</a:t>
            </a:r>
            <a:r>
              <a:rPr lang="zh-TW" altLang="zh-TW" sz="2200" dirty="0">
                <a:latin typeface="微軟正黑體" pitchFamily="34" charset="-120"/>
                <a:ea typeface="微軟正黑體" pitchFamily="34" charset="-120"/>
              </a:rPr>
              <a:t>個月內便累積有</a:t>
            </a:r>
            <a:r>
              <a:rPr lang="en-US" altLang="zh-TW" sz="2200" dirty="0">
                <a:latin typeface="微軟正黑體" pitchFamily="34" charset="-120"/>
                <a:ea typeface="微軟正黑體" pitchFamily="34" charset="-120"/>
              </a:rPr>
              <a:t>11,939</a:t>
            </a:r>
            <a:r>
              <a:rPr lang="zh-TW" altLang="zh-TW" sz="2200" dirty="0">
                <a:latin typeface="微軟正黑體" pitchFamily="34" charset="-120"/>
                <a:ea typeface="微軟正黑體" pitchFamily="34" charset="-120"/>
              </a:rPr>
              <a:t>人加入</a:t>
            </a:r>
            <a:r>
              <a:rPr lang="zh-TW" altLang="zh-TW" sz="2200" dirty="0" smtClean="0">
                <a:latin typeface="微軟正黑體" pitchFamily="34" charset="-120"/>
                <a:ea typeface="微軟正黑體" pitchFamily="34" charset="-120"/>
              </a:rPr>
              <a:t>會員。</a:t>
            </a:r>
            <a:endParaRPr lang="en-US" altLang="zh-TW" sz="2200" dirty="0" smtClean="0">
              <a:latin typeface="微軟正黑體" pitchFamily="34" charset="-120"/>
              <a:ea typeface="微軟正黑體" pitchFamily="34" charset="-120"/>
              <a:cs typeface="Times New Roman"/>
            </a:endParaRPr>
          </a:p>
          <a:p>
            <a:r>
              <a:rPr lang="en-US" altLang="zh-TW" sz="2200" dirty="0">
                <a:latin typeface="微軟正黑體" pitchFamily="34" charset="-120"/>
                <a:ea typeface="微軟正黑體" pitchFamily="34" charset="-120"/>
                <a:cs typeface="Times New Roman"/>
              </a:rPr>
              <a:t>2013/8</a:t>
            </a:r>
            <a:r>
              <a:rPr lang="zh-TW" altLang="zh-TW" sz="2200" dirty="0" smtClean="0">
                <a:latin typeface="微軟正黑體" pitchFamily="34" charset="-120"/>
                <a:ea typeface="微軟正黑體" pitchFamily="34" charset="-120"/>
              </a:rPr>
              <a:t>台灣</a:t>
            </a:r>
            <a:r>
              <a:rPr lang="zh-TW" altLang="zh-TW" sz="2200" dirty="0">
                <a:latin typeface="微軟正黑體" pitchFamily="34" charset="-120"/>
                <a:ea typeface="微軟正黑體" pitchFamily="34" charset="-120"/>
              </a:rPr>
              <a:t>展翅</a:t>
            </a:r>
            <a:r>
              <a:rPr lang="zh-TW" altLang="zh-TW" sz="2200" dirty="0" smtClean="0">
                <a:latin typeface="微軟正黑體" pitchFamily="34" charset="-120"/>
                <a:ea typeface="微軟正黑體" pitchFamily="34" charset="-120"/>
              </a:rPr>
              <a:t>協會接獲</a:t>
            </a:r>
            <a:r>
              <a:rPr lang="zh-TW" altLang="zh-TW" sz="2200" dirty="0">
                <a:latin typeface="微軟正黑體" pitchFamily="34" charset="-120"/>
                <a:ea typeface="微軟正黑體" pitchFamily="34" charset="-120"/>
              </a:rPr>
              <a:t>來自愛爾蘭網路檢舉熱線</a:t>
            </a:r>
            <a:r>
              <a:rPr lang="en-GB" altLang="zh-TW" sz="2200" dirty="0">
                <a:latin typeface="微軟正黑體" pitchFamily="34" charset="-120"/>
                <a:ea typeface="微軟正黑體" pitchFamily="34" charset="-120"/>
              </a:rPr>
              <a:t>Hotline.ie –ISPAI</a:t>
            </a:r>
            <a:r>
              <a:rPr lang="zh-TW" altLang="zh-TW" sz="2200" dirty="0">
                <a:latin typeface="微軟正黑體" pitchFamily="34" charset="-120"/>
                <a:ea typeface="微軟正黑體" pitchFamily="34" charset="-120"/>
              </a:rPr>
              <a:t>的通報，發現在台灣網路空間內，有使用者違法上傳散佈</a:t>
            </a:r>
            <a:r>
              <a:rPr lang="en-US" altLang="zh-TW" sz="2200" dirty="0">
                <a:latin typeface="微軟正黑體" pitchFamily="34" charset="-120"/>
                <a:ea typeface="微軟正黑體" pitchFamily="34" charset="-120"/>
              </a:rPr>
              <a:t>928</a:t>
            </a:r>
            <a:r>
              <a:rPr lang="zh-TW" altLang="zh-TW" sz="2200" dirty="0" smtClean="0">
                <a:latin typeface="微軟正黑體" pitchFamily="34" charset="-120"/>
                <a:ea typeface="微軟正黑體" pitchFamily="34" charset="-120"/>
              </a:rPr>
              <a:t>筆</a:t>
            </a:r>
            <a:r>
              <a:rPr lang="zh-TW" altLang="zh-TW" sz="2200" dirty="0">
                <a:latin typeface="微軟正黑體" pitchFamily="34" charset="-120"/>
                <a:ea typeface="微軟正黑體" pitchFamily="34" charset="-120"/>
              </a:rPr>
              <a:t>兒少性侵害（兒少色情）</a:t>
            </a:r>
            <a:r>
              <a:rPr lang="zh-TW" altLang="zh-TW" sz="2200" dirty="0" smtClean="0">
                <a:latin typeface="微軟正黑體" pitchFamily="34" charset="-120"/>
                <a:ea typeface="微軟正黑體" pitchFamily="34" charset="-120"/>
              </a:rPr>
              <a:t>的</a:t>
            </a:r>
            <a:r>
              <a:rPr lang="zh-TW" altLang="zh-TW" sz="2200" dirty="0">
                <a:latin typeface="微軟正黑體" pitchFamily="34" charset="-120"/>
                <a:ea typeface="微軟正黑體" pitchFamily="34" charset="-120"/>
              </a:rPr>
              <a:t>圖影像</a:t>
            </a:r>
            <a:r>
              <a:rPr lang="zh-TW" altLang="zh-TW" sz="2200" dirty="0" smtClean="0">
                <a:latin typeface="微軟正黑體" pitchFamily="34" charset="-120"/>
                <a:ea typeface="微軟正黑體" pitchFamily="34" charset="-120"/>
              </a:rPr>
              <a:t>檔案，並以信用卡付費的方式提供其他使用者下載觀看並藉此牟利。</a:t>
            </a:r>
            <a:r>
              <a:rPr lang="zh-TW" altLang="zh-TW" sz="2200" dirty="0">
                <a:latin typeface="微軟正黑體" pitchFamily="34" charset="-120"/>
                <a:ea typeface="微軟正黑體" pitchFamily="34" charset="-120"/>
              </a:rPr>
              <a:t>經偵九隊偵查發現為申請者濫用台灣伺服器空間散佈違法內容，已請業者立即將違法影片全數移除。</a:t>
            </a:r>
          </a:p>
        </p:txBody>
      </p:sp>
      <p:sp>
        <p:nvSpPr>
          <p:cNvPr id="4" name="標題 1"/>
          <p:cNvSpPr>
            <a:spLocks noGrp="1"/>
          </p:cNvSpPr>
          <p:nvPr>
            <p:ph type="title"/>
          </p:nvPr>
        </p:nvSpPr>
        <p:spPr/>
        <p:txBody>
          <a:bodyPr>
            <a:noAutofit/>
          </a:bodyPr>
          <a:lstStyle/>
          <a:p>
            <a:r>
              <a:rPr lang="zh-TW" altLang="en-US" sz="3600" b="1" dirty="0" smtClean="0">
                <a:latin typeface="微軟正黑體" pitchFamily="34" charset="-120"/>
                <a:ea typeface="微軟正黑體" pitchFamily="34" charset="-120"/>
              </a:rPr>
              <a:t>成功案例</a:t>
            </a:r>
            <a:endParaRPr lang="zh-TW" altLang="en-US" sz="36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51414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sz="4400" dirty="0" smtClean="0">
                <a:latin typeface="微軟正黑體" pitchFamily="34" charset="-120"/>
                <a:ea typeface="微軟正黑體" pitchFamily="34" charset="-120"/>
              </a:rPr>
              <a:t>重要觀點與趨勢</a:t>
            </a:r>
            <a:endParaRPr lang="zh-TW" altLang="en-US" sz="4400"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r>
              <a:rPr lang="zh-TW" altLang="en-US" sz="2800" dirty="0" smtClean="0">
                <a:latin typeface="微軟正黑體" pitchFamily="34" charset="-120"/>
                <a:ea typeface="微軟正黑體" pitchFamily="34" charset="-120"/>
              </a:rPr>
              <a:t>「兒少色情」就是「兒少受到性虐待的影像」</a:t>
            </a:r>
            <a:r>
              <a:rPr lang="zh-TW" altLang="en-US" sz="2800" dirty="0">
                <a:latin typeface="微軟正黑體" pitchFamily="34" charset="-120"/>
                <a:ea typeface="微軟正黑體" pitchFamily="34" charset="-120"/>
              </a:rPr>
              <a:t> 。</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網路擴大了「</a:t>
            </a:r>
            <a:r>
              <a:rPr lang="zh-TW" altLang="en-US" sz="2800" dirty="0">
                <a:latin typeface="微軟正黑體" pitchFamily="34" charset="-120"/>
                <a:ea typeface="微軟正黑體" pitchFamily="34" charset="-120"/>
              </a:rPr>
              <a:t>兒少色情</a:t>
            </a:r>
            <a:r>
              <a:rPr lang="zh-TW" altLang="en-US" sz="2800" dirty="0" smtClean="0">
                <a:latin typeface="微軟正黑體" pitchFamily="34" charset="-120"/>
                <a:ea typeface="微軟正黑體" pitchFamily="34" charset="-120"/>
              </a:rPr>
              <a:t>」市場，網路讓</a:t>
            </a:r>
            <a:r>
              <a:rPr lang="zh-TW" altLang="en-US" sz="2800" dirty="0">
                <a:latin typeface="微軟正黑體" pitchFamily="34" charset="-120"/>
                <a:ea typeface="微軟正黑體" pitchFamily="34" charset="-120"/>
              </a:rPr>
              <a:t>「兒少色情</a:t>
            </a:r>
            <a:r>
              <a:rPr lang="zh-TW" altLang="en-US" sz="2800" dirty="0" smtClean="0">
                <a:latin typeface="微軟正黑體" pitchFamily="34" charset="-120"/>
                <a:ea typeface="微軟正黑體" pitchFamily="34" charset="-120"/>
              </a:rPr>
              <a:t>」更容易製造、取得與散布。</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警方察查</a:t>
            </a:r>
            <a:r>
              <a:rPr lang="zh-TW" altLang="en-US" sz="2800" dirty="0">
                <a:latin typeface="微軟正黑體" pitchFamily="34" charset="-120"/>
                <a:ea typeface="微軟正黑體" pitchFamily="34" charset="-120"/>
              </a:rPr>
              <a:t>「兒少色情</a:t>
            </a:r>
            <a:r>
              <a:rPr lang="zh-TW" altLang="en-US" sz="2800" dirty="0" smtClean="0">
                <a:latin typeface="微軟正黑體" pitchFamily="34" charset="-120"/>
                <a:ea typeface="微軟正黑體" pitchFamily="34" charset="-120"/>
              </a:rPr>
              <a:t>」不僅要找到持有、散布的人，還要找到加害人與被害兒少，因此</a:t>
            </a:r>
            <a:r>
              <a:rPr lang="zh-TW" altLang="en-US" sz="2800" dirty="0">
                <a:latin typeface="微軟正黑體" pitchFamily="34" charset="-120"/>
                <a:ea typeface="微軟正黑體" pitchFamily="34" charset="-120"/>
              </a:rPr>
              <a:t>「兒少色情</a:t>
            </a:r>
            <a:r>
              <a:rPr lang="zh-TW" altLang="en-US" sz="2800" dirty="0" smtClean="0">
                <a:latin typeface="微軟正黑體" pitchFamily="34" charset="-120"/>
                <a:ea typeface="微軟正黑體" pitchFamily="34" charset="-120"/>
              </a:rPr>
              <a:t>」與「網路誘拐」有時是相關聯的。</a:t>
            </a:r>
            <a:endParaRPr lang="en-US" altLang="zh-TW" sz="2800" dirty="0" smtClean="0">
              <a:latin typeface="微軟正黑體" pitchFamily="34" charset="-120"/>
              <a:ea typeface="微軟正黑體" pitchFamily="34" charset="-120"/>
            </a:endParaRPr>
          </a:p>
          <a:p>
            <a:endParaRPr lang="zh-TW" altLang="en-US" sz="2800" dirty="0">
              <a:latin typeface="微軟正黑體" pitchFamily="34" charset="-120"/>
              <a:ea typeface="微軟正黑體" pitchFamily="34" charset="-120"/>
            </a:endParaRPr>
          </a:p>
        </p:txBody>
      </p:sp>
    </p:spTree>
    <p:extLst>
      <p:ext uri="{BB962C8B-B14F-4D97-AF65-F5344CB8AC3E}">
        <p14:creationId xmlns:p14="http://schemas.microsoft.com/office/powerpoint/2010/main" val="3508780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6048672" cy="576064"/>
          </a:xfrm>
        </p:spPr>
        <p:txBody>
          <a:bodyPr>
            <a:normAutofit fontScale="90000"/>
          </a:bodyPr>
          <a:lstStyle/>
          <a:p>
            <a:pPr algn="l"/>
            <a:r>
              <a:rPr lang="zh-TW" altLang="en-US" sz="4400" dirty="0">
                <a:latin typeface="微軟正黑體" pitchFamily="34" charset="-120"/>
                <a:ea typeface="微軟正黑體" pitchFamily="34" charset="-120"/>
              </a:rPr>
              <a:t>網路誘拐</a:t>
            </a:r>
            <a:r>
              <a:rPr lang="zh-TW" altLang="en-US" sz="4400" dirty="0" smtClean="0">
                <a:latin typeface="微軟正黑體" pitchFamily="34" charset="-120"/>
                <a:ea typeface="微軟正黑體" pitchFamily="34" charset="-120"/>
              </a:rPr>
              <a:t>實例</a:t>
            </a:r>
            <a:r>
              <a:rPr lang="en-US" altLang="zh-TW" sz="4400" dirty="0" smtClean="0">
                <a:latin typeface="微軟正黑體" pitchFamily="34" charset="-120"/>
                <a:ea typeface="微軟正黑體" pitchFamily="34" charset="-120"/>
              </a:rPr>
              <a:t>/</a:t>
            </a:r>
            <a:r>
              <a:rPr lang="zh-TW" altLang="en-US" sz="4400" dirty="0" smtClean="0">
                <a:latin typeface="微軟正黑體" pitchFamily="34" charset="-120"/>
                <a:ea typeface="微軟正黑體" pitchFamily="34" charset="-120"/>
              </a:rPr>
              <a:t>麗的娛樂網</a:t>
            </a:r>
            <a:endParaRPr lang="zh-TW" altLang="en-US" sz="4400" dirty="0"/>
          </a:p>
        </p:txBody>
      </p:sp>
      <p:pic>
        <p:nvPicPr>
          <p:cNvPr id="5" name="內容版面配置區 3" descr="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467544" y="1124744"/>
            <a:ext cx="5304865" cy="4363591"/>
          </a:xfrm>
        </p:spPr>
      </p:pic>
      <p:pic>
        <p:nvPicPr>
          <p:cNvPr id="6" name="內容版面配置區 3" descr="1.JPG"/>
          <p:cNvPicPr>
            <a:picLocks/>
          </p:cNvPicPr>
          <p:nvPr/>
        </p:nvPicPr>
        <p:blipFill>
          <a:blip r:embed="rId3">
            <a:extLst>
              <a:ext uri="{28A0092B-C50C-407E-A947-70E740481C1C}">
                <a14:useLocalDpi xmlns:a14="http://schemas.microsoft.com/office/drawing/2010/main" val="0"/>
              </a:ext>
            </a:extLst>
          </a:blip>
          <a:srcRect/>
          <a:stretch>
            <a:fillRect/>
          </a:stretch>
        </p:blipFill>
        <p:spPr>
          <a:xfrm>
            <a:off x="4139952" y="1700808"/>
            <a:ext cx="4860032" cy="3702943"/>
          </a:xfrm>
          <a:prstGeom prst="rect">
            <a:avLst/>
          </a:prstGeom>
        </p:spPr>
      </p:pic>
    </p:spTree>
    <p:extLst>
      <p:ext uri="{BB962C8B-B14F-4D97-AF65-F5344CB8AC3E}">
        <p14:creationId xmlns:p14="http://schemas.microsoft.com/office/powerpoint/2010/main" val="588331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16071625"/>
              </p:ext>
            </p:extLst>
          </p:nvPr>
        </p:nvGraphicFramePr>
        <p:xfrm>
          <a:off x="467544" y="404664"/>
          <a:ext cx="813690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圓角矩形 6"/>
          <p:cNvSpPr/>
          <p:nvPr/>
        </p:nvSpPr>
        <p:spPr>
          <a:xfrm>
            <a:off x="3683992" y="332656"/>
            <a:ext cx="1711548" cy="1152128"/>
          </a:xfrm>
          <a:prstGeom prst="roundRect">
            <a:avLst/>
          </a:prstGeom>
          <a:effectLst>
            <a:glow rad="228600">
              <a:schemeClr val="accent3">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3500" b="1" dirty="0" smtClean="0">
                <a:latin typeface="微軟正黑體" pitchFamily="34" charset="-120"/>
                <a:ea typeface="微軟正黑體" pitchFamily="34" charset="-120"/>
              </a:rPr>
              <a:t>制度面</a:t>
            </a:r>
            <a:endParaRPr lang="zh-TW" altLang="en-US" sz="35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601144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3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sz="4400" dirty="0" smtClean="0">
                <a:latin typeface="微軟正黑體" pitchFamily="34" charset="-120"/>
                <a:ea typeface="微軟正黑體" pitchFamily="34" charset="-120"/>
              </a:rPr>
              <a:t>國際具體行動／制度面</a:t>
            </a:r>
            <a:endParaRPr lang="zh-TW" altLang="en-US" sz="4400"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fontScale="92500" lnSpcReduction="10000"/>
          </a:bodyPr>
          <a:lstStyle/>
          <a:p>
            <a:r>
              <a:rPr lang="zh-TW" altLang="en-US" sz="2800" dirty="0" smtClean="0">
                <a:latin typeface="微軟正黑體" pitchFamily="34" charset="-120"/>
                <a:ea typeface="微軟正黑體" pitchFamily="34" charset="-120"/>
              </a:rPr>
              <a:t>成立檢舉熱線</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政府、民間團體、業者均可設立</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r>
              <a:rPr lang="zh-TW" altLang="en-US" sz="2800" dirty="0">
                <a:latin typeface="微軟正黑體" pitchFamily="34" charset="-120"/>
                <a:ea typeface="微軟正黑體" pitchFamily="34" charset="-120"/>
              </a:rPr>
              <a:t>警方設立專責</a:t>
            </a:r>
            <a:r>
              <a:rPr lang="zh-TW" altLang="en-US" sz="2800" dirty="0" smtClean="0">
                <a:latin typeface="微軟正黑體" pitchFamily="34" charset="-120"/>
                <a:ea typeface="微軟正黑體" pitchFamily="34" charset="-120"/>
              </a:rPr>
              <a:t>單位專人負責偵辦</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日本已於</a:t>
            </a:r>
            <a:r>
              <a:rPr lang="en-US" altLang="zh-TW" sz="2800" dirty="0" smtClean="0">
                <a:latin typeface="微軟正黑體" pitchFamily="34" charset="-120"/>
                <a:ea typeface="微軟正黑體" pitchFamily="34" charset="-120"/>
              </a:rPr>
              <a:t>2010</a:t>
            </a:r>
            <a:r>
              <a:rPr lang="zh-TW" altLang="en-US" sz="2800" dirty="0" smtClean="0">
                <a:latin typeface="微軟正黑體" pitchFamily="34" charset="-120"/>
                <a:ea typeface="微軟正黑體" pitchFamily="34" charset="-120"/>
              </a:rPr>
              <a:t>年設立</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加強員警網路辦案技巧的訓練。</a:t>
            </a:r>
            <a:endParaRPr lang="en-US" altLang="zh-TW" sz="2800" dirty="0" smtClean="0">
              <a:latin typeface="微軟正黑體" pitchFamily="34" charset="-120"/>
              <a:ea typeface="微軟正黑體" pitchFamily="34" charset="-120"/>
            </a:endParaRPr>
          </a:p>
          <a:p>
            <a:r>
              <a:rPr lang="zh-TW" altLang="en-US" sz="2800" dirty="0">
                <a:latin typeface="微軟正黑體" pitchFamily="34" charset="-120"/>
                <a:ea typeface="微軟正黑體" pitchFamily="34" charset="-120"/>
              </a:rPr>
              <a:t>允許警察</a:t>
            </a:r>
            <a:r>
              <a:rPr lang="zh-TW" altLang="en-US" sz="2800" dirty="0" smtClean="0">
                <a:latin typeface="微軟正黑體" pitchFamily="34" charset="-120"/>
                <a:ea typeface="微軟正黑體" pitchFamily="34" charset="-120"/>
              </a:rPr>
              <a:t>網路監察</a:t>
            </a:r>
            <a:r>
              <a:rPr lang="zh-TW" altLang="en-US" sz="2800" dirty="0" smtClean="0">
                <a:latin typeface="SimSun"/>
                <a:ea typeface="SimSun"/>
              </a:rPr>
              <a:t>、</a:t>
            </a:r>
            <a:r>
              <a:rPr lang="zh-TW" altLang="en-US" sz="2800" dirty="0" smtClean="0">
                <a:latin typeface="微軟正黑體" pitchFamily="34" charset="-120"/>
                <a:ea typeface="微軟正黑體" pitchFamily="34" charset="-120"/>
              </a:rPr>
              <a:t>臥底辦案</a:t>
            </a:r>
            <a:r>
              <a:rPr lang="zh-TW" altLang="en-US" sz="2800" dirty="0" smtClean="0">
                <a:latin typeface="新細明體"/>
                <a:ea typeface="新細明體"/>
              </a:rPr>
              <a:t>：</a:t>
            </a:r>
            <a:endParaRPr lang="en-US" altLang="zh-TW" sz="2800" dirty="0" smtClean="0">
              <a:latin typeface="微軟正黑體" pitchFamily="34" charset="-120"/>
              <a:ea typeface="微軟正黑體" pitchFamily="34" charset="-120"/>
            </a:endParaRPr>
          </a:p>
          <a:p>
            <a:pPr marL="857250" lvl="1" indent="-457200">
              <a:buFont typeface="Wingdings" pitchFamily="2" charset="2"/>
              <a:buChar char="Ø"/>
            </a:pPr>
            <a:r>
              <a:rPr lang="zh-TW" altLang="en-US" dirty="0" smtClean="0">
                <a:latin typeface="微軟正黑體" pitchFamily="34" charset="-120"/>
                <a:ea typeface="微軟正黑體" pitchFamily="34" charset="-120"/>
              </a:rPr>
              <a:t>一對一交談</a:t>
            </a:r>
            <a:endParaRPr lang="en-US" altLang="zh-TW" dirty="0" smtClean="0">
              <a:latin typeface="SimSun"/>
              <a:ea typeface="SimSun"/>
            </a:endParaRPr>
          </a:p>
          <a:p>
            <a:pPr marL="857250" lvl="1" indent="-457200">
              <a:buFont typeface="Wingdings" pitchFamily="2" charset="2"/>
              <a:buChar char="Ø"/>
            </a:pPr>
            <a:r>
              <a:rPr lang="en-US" altLang="zh-TW" dirty="0" smtClean="0">
                <a:latin typeface="SimSun"/>
                <a:ea typeface="SimSun"/>
              </a:rPr>
              <a:t>P2P</a:t>
            </a:r>
            <a:r>
              <a:rPr lang="zh-TW" altLang="en-US" dirty="0" smtClean="0">
                <a:latin typeface="SimSun"/>
                <a:ea typeface="SimSun"/>
              </a:rPr>
              <a:t>軟體</a:t>
            </a:r>
            <a:r>
              <a:rPr lang="zh-TW" altLang="en-US" dirty="0" smtClean="0">
                <a:latin typeface="新細明體"/>
                <a:ea typeface="新細明體"/>
              </a:rPr>
              <a:t>：</a:t>
            </a:r>
            <a:r>
              <a:rPr lang="zh-TW" altLang="zh-TW" dirty="0"/>
              <a:t>台灣常用的</a:t>
            </a:r>
            <a:r>
              <a:rPr lang="en-US" altLang="zh-TW" dirty="0" err="1"/>
              <a:t>eMule</a:t>
            </a:r>
            <a:r>
              <a:rPr lang="en-US" altLang="zh-TW" dirty="0"/>
              <a:t>(</a:t>
            </a:r>
            <a:r>
              <a:rPr lang="zh-TW" altLang="zh-TW" dirty="0"/>
              <a:t>以前有</a:t>
            </a:r>
            <a:r>
              <a:rPr lang="en-US" altLang="zh-TW" dirty="0"/>
              <a:t>Foxy</a:t>
            </a:r>
            <a:r>
              <a:rPr lang="en-US" altLang="zh-TW" dirty="0" smtClean="0"/>
              <a:t>);</a:t>
            </a:r>
            <a:r>
              <a:rPr lang="zh-TW" altLang="zh-TW" dirty="0" smtClean="0"/>
              <a:t>國外</a:t>
            </a:r>
            <a:r>
              <a:rPr lang="zh-TW" altLang="en-US" dirty="0" smtClean="0"/>
              <a:t> </a:t>
            </a:r>
            <a:r>
              <a:rPr lang="en-US" altLang="zh-TW" dirty="0" smtClean="0"/>
              <a:t>uTorrent</a:t>
            </a:r>
            <a:r>
              <a:rPr lang="zh-TW" altLang="en-US" dirty="0" smtClean="0">
                <a:latin typeface="SimSun"/>
                <a:ea typeface="SimSun"/>
              </a:rPr>
              <a:t>、</a:t>
            </a:r>
            <a:r>
              <a:rPr lang="en-US" altLang="zh-TW" dirty="0" err="1" smtClean="0"/>
              <a:t>BitTorrent</a:t>
            </a:r>
            <a:r>
              <a:rPr lang="zh-TW" altLang="en-US" dirty="0" smtClean="0">
                <a:latin typeface="SimSun"/>
                <a:ea typeface="SimSun"/>
              </a:rPr>
              <a:t>、</a:t>
            </a:r>
            <a:r>
              <a:rPr lang="en-US" altLang="zh-TW" dirty="0" err="1" smtClean="0"/>
              <a:t>Vuze</a:t>
            </a:r>
            <a:r>
              <a:rPr lang="zh-TW" altLang="en-US" dirty="0" smtClean="0">
                <a:latin typeface="SimSun"/>
                <a:ea typeface="SimSun"/>
              </a:rPr>
              <a:t>、</a:t>
            </a:r>
            <a:r>
              <a:rPr lang="en-US" altLang="zh-TW" dirty="0" smtClean="0"/>
              <a:t>FrostWire</a:t>
            </a:r>
            <a:r>
              <a:rPr lang="zh-TW" altLang="en-US" dirty="0" smtClean="0">
                <a:latin typeface="SimSun"/>
                <a:ea typeface="SimSun"/>
              </a:rPr>
              <a:t>、</a:t>
            </a:r>
            <a:r>
              <a:rPr lang="en-US" altLang="zh-TW" dirty="0" err="1" smtClean="0"/>
              <a:t>Limewire</a:t>
            </a:r>
            <a:r>
              <a:rPr lang="zh-TW" altLang="en-US" dirty="0" smtClean="0">
                <a:latin typeface="SimSun"/>
                <a:ea typeface="SimSun"/>
              </a:rPr>
              <a:t>、</a:t>
            </a:r>
            <a:r>
              <a:rPr lang="en-US" altLang="zh-TW" dirty="0" smtClean="0"/>
              <a:t>FrostWire</a:t>
            </a:r>
            <a:r>
              <a:rPr lang="zh-TW" altLang="en-US" dirty="0" smtClean="0">
                <a:latin typeface="SimSun"/>
                <a:ea typeface="SimSun"/>
              </a:rPr>
              <a:t>、</a:t>
            </a:r>
            <a:r>
              <a:rPr lang="en-US" altLang="zh-TW" dirty="0" smtClean="0"/>
              <a:t>Morpheus</a:t>
            </a:r>
            <a:r>
              <a:rPr lang="zh-TW" altLang="en-US" dirty="0" smtClean="0">
                <a:latin typeface="SimSun"/>
                <a:ea typeface="SimSun"/>
              </a:rPr>
              <a:t> 、</a:t>
            </a:r>
            <a:r>
              <a:rPr lang="en-US" altLang="zh-TW" dirty="0" err="1" smtClean="0"/>
              <a:t>Bearshare</a:t>
            </a:r>
            <a:endParaRPr lang="en-US" altLang="zh-TW"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強化兒</a:t>
            </a:r>
            <a:r>
              <a:rPr lang="zh-TW" altLang="en-US" sz="2800" dirty="0">
                <a:latin typeface="微軟正黑體" pitchFamily="34" charset="-120"/>
                <a:ea typeface="微軟正黑體" pitchFamily="34" charset="-120"/>
              </a:rPr>
              <a:t>少上網</a:t>
            </a:r>
            <a:r>
              <a:rPr lang="zh-TW" altLang="en-US" sz="2800" dirty="0" smtClean="0">
                <a:latin typeface="微軟正黑體" pitchFamily="34" charset="-120"/>
                <a:ea typeface="微軟正黑體" pitchFamily="34" charset="-120"/>
              </a:rPr>
              <a:t>安全的機制。</a:t>
            </a:r>
            <a:endParaRPr lang="en-US" altLang="zh-TW" sz="2800" dirty="0" smtClean="0">
              <a:latin typeface="微軟正黑體" pitchFamily="34" charset="-120"/>
              <a:ea typeface="微軟正黑體" pitchFamily="34" charset="-120"/>
            </a:endParaRPr>
          </a:p>
          <a:p>
            <a:endParaRPr lang="zh-TW" altLang="en-US" dirty="0"/>
          </a:p>
        </p:txBody>
      </p:sp>
    </p:spTree>
    <p:extLst>
      <p:ext uri="{BB962C8B-B14F-4D97-AF65-F5344CB8AC3E}">
        <p14:creationId xmlns:p14="http://schemas.microsoft.com/office/powerpoint/2010/main" val="124095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400" dirty="0">
                <a:latin typeface="微軟正黑體" pitchFamily="34" charset="-120"/>
                <a:ea typeface="微軟正黑體" pitchFamily="34" charset="-120"/>
              </a:rPr>
              <a:t>國際具體行動／技術</a:t>
            </a:r>
            <a:r>
              <a:rPr lang="zh-TW" altLang="en-US" sz="4400" dirty="0" smtClean="0">
                <a:latin typeface="微軟正黑體" pitchFamily="34" charset="-120"/>
                <a:ea typeface="微軟正黑體" pitchFamily="34" charset="-120"/>
              </a:rPr>
              <a:t>面</a:t>
            </a:r>
            <a:endParaRPr lang="zh-TW" altLang="en-US" sz="4400"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r>
              <a:rPr lang="zh-TW" altLang="en-US" sz="2800" dirty="0" smtClean="0">
                <a:latin typeface="微軟正黑體" pitchFamily="34" charset="-120"/>
                <a:ea typeface="微軟正黑體" pitchFamily="34" charset="-120"/>
              </a:rPr>
              <a:t>發展並善用各式偵辦軟體，如</a:t>
            </a:r>
            <a:r>
              <a:rPr lang="en-US" altLang="zh-TW" sz="2800" dirty="0" smtClean="0">
                <a:latin typeface="微軟正黑體" pitchFamily="34" charset="-120"/>
                <a:ea typeface="微軟正黑體" pitchFamily="34" charset="-120"/>
              </a:rPr>
              <a:t>P2P</a:t>
            </a:r>
            <a:r>
              <a:rPr lang="zh-TW" altLang="en-US" sz="2800" dirty="0" smtClean="0">
                <a:latin typeface="微軟正黑體" pitchFamily="34" charset="-120"/>
                <a:ea typeface="微軟正黑體" pitchFamily="34" charset="-120"/>
              </a:rPr>
              <a:t>追蹤軟體、</a:t>
            </a:r>
            <a:r>
              <a:rPr lang="en-US" altLang="zh-TW" sz="2800" dirty="0" err="1" smtClean="0">
                <a:latin typeface="微軟正黑體" pitchFamily="34" charset="-120"/>
                <a:ea typeface="微軟正黑體" pitchFamily="34" charset="-120"/>
              </a:rPr>
              <a:t>PhotoDNA</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展翅協會已於</a:t>
            </a:r>
            <a:r>
              <a:rPr lang="en-US" altLang="zh-TW" sz="2800" dirty="0" smtClean="0">
                <a:latin typeface="微軟正黑體" pitchFamily="34" charset="-120"/>
                <a:ea typeface="微軟正黑體" pitchFamily="34" charset="-120"/>
              </a:rPr>
              <a:t>2012</a:t>
            </a:r>
            <a:r>
              <a:rPr lang="zh-TW" altLang="en-US" sz="2800" dirty="0" smtClean="0">
                <a:latin typeface="微軟正黑體" pitchFamily="34" charset="-120"/>
                <a:ea typeface="微軟正黑體" pitchFamily="34" charset="-120"/>
              </a:rPr>
              <a:t>年獲得微軟授權</a:t>
            </a:r>
            <a:r>
              <a:rPr lang="en-US" altLang="zh-TW" sz="2800" dirty="0" smtClean="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 。</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建立兒少受性侵害圖像資料庫，如國際刑警、歐洲刑警、</a:t>
            </a:r>
            <a:r>
              <a:rPr lang="en-US" altLang="zh-TW" sz="2800" dirty="0" smtClean="0">
                <a:latin typeface="微軟正黑體" pitchFamily="34" charset="-120"/>
                <a:ea typeface="微軟正黑體" pitchFamily="34" charset="-120"/>
              </a:rPr>
              <a:t>INHOPE</a:t>
            </a:r>
            <a:r>
              <a:rPr lang="zh-TW" altLang="en-US" sz="2800" dirty="0" smtClean="0">
                <a:latin typeface="微軟正黑體" pitchFamily="34" charset="-120"/>
                <a:ea typeface="微軟正黑體" pitchFamily="34" charset="-120"/>
              </a:rPr>
              <a:t>等</a:t>
            </a:r>
            <a:r>
              <a:rPr lang="en-US" altLang="zh-TW" sz="2800" dirty="0" smtClean="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展翅</a:t>
            </a:r>
            <a:r>
              <a:rPr lang="zh-TW" altLang="en-US" sz="2800" dirty="0" smtClean="0">
                <a:latin typeface="微軟正黑體" pitchFamily="34" charset="-120"/>
                <a:ea typeface="微軟正黑體" pitchFamily="34" charset="-120"/>
              </a:rPr>
              <a:t>協會已於</a:t>
            </a:r>
            <a:r>
              <a:rPr lang="en-US" altLang="zh-TW" sz="2800" dirty="0" smtClean="0">
                <a:latin typeface="微軟正黑體" pitchFamily="34" charset="-120"/>
                <a:ea typeface="微軟正黑體" pitchFamily="34" charset="-120"/>
              </a:rPr>
              <a:t>2012</a:t>
            </a:r>
            <a:r>
              <a:rPr lang="zh-TW" altLang="en-US" sz="2800" dirty="0" smtClean="0">
                <a:latin typeface="微軟正黑體" pitchFamily="34" charset="-120"/>
                <a:ea typeface="微軟正黑體" pitchFamily="34" charset="-120"/>
              </a:rPr>
              <a:t>年建立並與美國國家兒童失蹤與性剝削中心簽訂合作備忘錄交換資訊</a:t>
            </a:r>
            <a:r>
              <a:rPr lang="en-US" altLang="zh-TW" sz="2800" dirty="0" smtClean="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 。</a:t>
            </a:r>
            <a:endParaRPr lang="en-US" altLang="zh-TW" sz="2800" dirty="0" smtClean="0">
              <a:latin typeface="微軟正黑體" pitchFamily="34" charset="-120"/>
              <a:ea typeface="微軟正黑體" pitchFamily="34" charset="-120"/>
            </a:endParaRPr>
          </a:p>
          <a:p>
            <a:endParaRPr lang="zh-TW" altLang="en-US" dirty="0"/>
          </a:p>
        </p:txBody>
      </p:sp>
    </p:spTree>
    <p:extLst>
      <p:ext uri="{BB962C8B-B14F-4D97-AF65-F5344CB8AC3E}">
        <p14:creationId xmlns:p14="http://schemas.microsoft.com/office/powerpoint/2010/main" val="1348628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600" dirty="0" smtClean="0">
                <a:latin typeface="微軟正黑體" panose="020B0604030504040204" pitchFamily="34" charset="-120"/>
                <a:ea typeface="微軟正黑體" panose="020B0604030504040204" pitchFamily="34" charset="-120"/>
              </a:rPr>
              <a:t>大綱</a:t>
            </a:r>
            <a:endParaRPr lang="zh-TW" altLang="en-US" sz="36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r>
              <a:rPr lang="zh-TW" altLang="en-US" dirty="0">
                <a:latin typeface="微軟正黑體" pitchFamily="34" charset="-120"/>
                <a:ea typeface="微軟正黑體" pitchFamily="34" charset="-120"/>
              </a:rPr>
              <a:t>兒少色情是兒少性剝削形式之一</a:t>
            </a:r>
            <a:r>
              <a:rPr lang="en-US" altLang="zh-TW" dirty="0">
                <a:latin typeface="微軟正黑體" pitchFamily="34" charset="-120"/>
                <a:ea typeface="微軟正黑體" pitchFamily="34" charset="-120"/>
              </a:rPr>
              <a:t> </a:t>
            </a:r>
            <a:endParaRPr lang="en-US" altLang="zh-TW" dirty="0" smtClean="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兒少色情剝削兒少的</a:t>
            </a:r>
            <a:r>
              <a:rPr lang="zh-TW" altLang="en-US" dirty="0" smtClean="0">
                <a:latin typeface="微軟正黑體" pitchFamily="34" charset="-120"/>
                <a:ea typeface="微軟正黑體" pitchFamily="34" charset="-120"/>
              </a:rPr>
              <a:t>方式</a:t>
            </a:r>
            <a:endParaRPr lang="en-US" altLang="zh-TW" dirty="0" smtClean="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兒少色情的</a:t>
            </a:r>
            <a:r>
              <a:rPr lang="zh-TW" altLang="en-US" dirty="0" smtClean="0">
                <a:latin typeface="微軟正黑體" pitchFamily="34" charset="-120"/>
                <a:ea typeface="微軟正黑體" pitchFamily="34" charset="-120"/>
              </a:rPr>
              <a:t>嚴重性、型態與內容</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itchFamily="34" charset="-120"/>
                <a:ea typeface="微軟正黑體" pitchFamily="34" charset="-120"/>
              </a:rPr>
              <a:t>案例分享</a:t>
            </a:r>
            <a:endParaRPr lang="en-US" altLang="zh-TW" dirty="0" smtClean="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重要觀點與</a:t>
            </a:r>
            <a:r>
              <a:rPr lang="zh-TW" altLang="en-US" dirty="0" smtClean="0">
                <a:latin typeface="微軟正黑體" pitchFamily="34" charset="-120"/>
                <a:ea typeface="微軟正黑體" pitchFamily="34" charset="-120"/>
              </a:rPr>
              <a:t>趨勢</a:t>
            </a:r>
            <a:endParaRPr lang="en-US" altLang="zh-TW" dirty="0" smtClean="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我國當前問題</a:t>
            </a:r>
            <a:endParaRPr lang="en-US" altLang="zh-TW"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endParaRPr lang="en-US" altLang="zh-TW" dirty="0" smtClean="0">
              <a:effectLst>
                <a:outerShdw blurRad="38100" dist="38100" dir="2700000" algn="tl">
                  <a:srgbClr val="000000">
                    <a:alpha val="43137"/>
                  </a:srgbClr>
                </a:outerShdw>
              </a:effectLst>
              <a:latin typeface="微軟正黑體" pitchFamily="34" charset="-120"/>
              <a:ea typeface="微軟正黑體" pitchFamily="34" charset="-120"/>
            </a:endParaRPr>
          </a:p>
          <a:p>
            <a:endParaRPr lang="zh-TW" altLang="en-US" dirty="0"/>
          </a:p>
        </p:txBody>
      </p:sp>
    </p:spTree>
    <p:extLst>
      <p:ext uri="{BB962C8B-B14F-4D97-AF65-F5344CB8AC3E}">
        <p14:creationId xmlns:p14="http://schemas.microsoft.com/office/powerpoint/2010/main" val="221367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1123788" y="135163"/>
            <a:ext cx="6688571" cy="576064"/>
          </a:xfrm>
        </p:spPr>
        <p:txBody>
          <a:bodyPr>
            <a:normAutofit fontScale="90000"/>
          </a:bodyPr>
          <a:lstStyle/>
          <a:p>
            <a:pPr algn="l" eaLnBrk="1" hangingPunct="1"/>
            <a:r>
              <a:rPr lang="zh-TW" altLang="en-US" sz="4400" dirty="0" smtClean="0">
                <a:solidFill>
                  <a:schemeClr val="bg2">
                    <a:lumMod val="25000"/>
                  </a:schemeClr>
                </a:solidFill>
                <a:latin typeface="微軟正黑體" pitchFamily="34" charset="-120"/>
                <a:ea typeface="微軟正黑體" pitchFamily="34" charset="-120"/>
              </a:rPr>
              <a:t>台灣兒少性</a:t>
            </a:r>
            <a:r>
              <a:rPr lang="zh-TW" altLang="en-US" sz="4400" dirty="0">
                <a:solidFill>
                  <a:schemeClr val="bg2">
                    <a:lumMod val="25000"/>
                  </a:schemeClr>
                </a:solidFill>
                <a:latin typeface="微軟正黑體" pitchFamily="34" charset="-120"/>
                <a:ea typeface="微軟正黑體" pitchFamily="34" charset="-120"/>
              </a:rPr>
              <a:t>侵</a:t>
            </a:r>
            <a:r>
              <a:rPr lang="zh-TW" altLang="en-US" sz="4400" dirty="0" smtClean="0">
                <a:solidFill>
                  <a:schemeClr val="bg2">
                    <a:lumMod val="25000"/>
                  </a:schemeClr>
                </a:solidFill>
                <a:latin typeface="微軟正黑體" pitchFamily="34" charset="-120"/>
                <a:ea typeface="微軟正黑體" pitchFamily="34" charset="-120"/>
              </a:rPr>
              <a:t>圖像處理流程</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370848958"/>
              </p:ext>
            </p:extLst>
          </p:nvPr>
        </p:nvGraphicFramePr>
        <p:xfrm>
          <a:off x="980095" y="935957"/>
          <a:ext cx="7192305" cy="533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1169107" y="1943231"/>
            <a:ext cx="1655763" cy="738188"/>
          </a:xfrm>
          <a:prstGeom prst="rect">
            <a:avLst/>
          </a:prstGeom>
          <a:noFill/>
        </p:spPr>
        <p:txBody>
          <a:bodyPr>
            <a:spAutoFit/>
          </a:bodyPr>
          <a:lstStyle/>
          <a:p>
            <a:pPr>
              <a:defRPr/>
            </a:pPr>
            <a:r>
              <a:rPr lang="zh-TW" altLang="en-US" sz="1400" b="1" dirty="0">
                <a:latin typeface="微軟正黑體" pitchFamily="34" charset="-120"/>
                <a:ea typeface="微軟正黑體" pitchFamily="34" charset="-120"/>
              </a:rPr>
              <a:t>提供</a:t>
            </a:r>
            <a:r>
              <a:rPr lang="en-US" altLang="zh-TW" sz="1400" b="1" dirty="0">
                <a:latin typeface="微軟正黑體" pitchFamily="34" charset="-120"/>
                <a:ea typeface="微軟正黑體" pitchFamily="34" charset="-120"/>
              </a:rPr>
              <a:t>CSAC</a:t>
            </a:r>
            <a:r>
              <a:rPr lang="zh-TW" altLang="en-US" sz="1400" b="1" dirty="0">
                <a:latin typeface="微軟正黑體" pitchFamily="34" charset="-120"/>
                <a:ea typeface="微軟正黑體" pitchFamily="34" charset="-120"/>
              </a:rPr>
              <a:t>圖像藉由</a:t>
            </a:r>
            <a:r>
              <a:rPr lang="en-US" altLang="zh-TW" sz="1400" b="1" dirty="0" err="1">
                <a:latin typeface="微軟正黑體" pitchFamily="34" charset="-120"/>
                <a:ea typeface="微軟正黑體" pitchFamily="34" charset="-120"/>
              </a:rPr>
              <a:t>PhotoDNA</a:t>
            </a:r>
            <a:r>
              <a:rPr lang="zh-TW" altLang="en-US" sz="1400" b="1" dirty="0">
                <a:latin typeface="微軟正黑體" pitchFamily="34" charset="-120"/>
                <a:ea typeface="微軟正黑體" pitchFamily="34" charset="-120"/>
              </a:rPr>
              <a:t>轉為數位指紋</a:t>
            </a:r>
          </a:p>
        </p:txBody>
      </p:sp>
      <p:sp>
        <p:nvSpPr>
          <p:cNvPr id="6" name="文字方塊 5"/>
          <p:cNvSpPr txBox="1"/>
          <p:nvPr/>
        </p:nvSpPr>
        <p:spPr>
          <a:xfrm>
            <a:off x="7236296" y="2505368"/>
            <a:ext cx="1368151" cy="954107"/>
          </a:xfrm>
          <a:prstGeom prst="rect">
            <a:avLst/>
          </a:prstGeom>
          <a:noFill/>
        </p:spPr>
        <p:txBody>
          <a:bodyPr wrap="square">
            <a:spAutoFit/>
          </a:bodyPr>
          <a:lstStyle/>
          <a:p>
            <a:pPr>
              <a:defRPr/>
            </a:pPr>
            <a:r>
              <a:rPr lang="zh-TW" altLang="en-US" sz="1400" b="1" dirty="0" smtClean="0">
                <a:latin typeface="微軟正黑體" pitchFamily="34" charset="-120"/>
                <a:ea typeface="微軟正黑體" pitchFamily="34" charset="-120"/>
              </a:rPr>
              <a:t>以</a:t>
            </a:r>
            <a:r>
              <a:rPr lang="en-US" altLang="zh-TW" sz="1400" b="1" dirty="0" err="1" smtClean="0">
                <a:latin typeface="微軟正黑體" pitchFamily="34" charset="-120"/>
                <a:ea typeface="微軟正黑體" pitchFamily="34" charset="-120"/>
              </a:rPr>
              <a:t>PhotoDNA</a:t>
            </a:r>
            <a:r>
              <a:rPr lang="zh-TW" altLang="en-US" sz="1400" b="1" dirty="0" smtClean="0">
                <a:latin typeface="微軟正黑體" pitchFamily="34" charset="-120"/>
                <a:ea typeface="微軟正黑體" pitchFamily="34" charset="-120"/>
              </a:rPr>
              <a:t>將網路空間內的圖像轉為數碼</a:t>
            </a:r>
            <a:endParaRPr lang="zh-TW" altLang="en-US" sz="1400" b="1" dirty="0">
              <a:latin typeface="微軟正黑體" pitchFamily="34" charset="-120"/>
              <a:ea typeface="微軟正黑體" pitchFamily="34" charset="-120"/>
            </a:endParaRPr>
          </a:p>
        </p:txBody>
      </p:sp>
      <p:sp>
        <p:nvSpPr>
          <p:cNvPr id="7" name="文字方塊 6"/>
          <p:cNvSpPr txBox="1"/>
          <p:nvPr/>
        </p:nvSpPr>
        <p:spPr>
          <a:xfrm>
            <a:off x="4294397" y="3630002"/>
            <a:ext cx="2297107" cy="738664"/>
          </a:xfrm>
          <a:prstGeom prst="rect">
            <a:avLst/>
          </a:prstGeom>
          <a:noFill/>
        </p:spPr>
        <p:txBody>
          <a:bodyPr wrap="square">
            <a:spAutoFit/>
          </a:bodyPr>
          <a:lstStyle/>
          <a:p>
            <a:pPr>
              <a:defRPr/>
            </a:pPr>
            <a:r>
              <a:rPr lang="zh-TW" altLang="en-US" sz="1400" b="1" dirty="0">
                <a:latin typeface="微軟正黑體" pitchFamily="34" charset="-120"/>
                <a:ea typeface="微軟正黑體" pitchFamily="34" charset="-120"/>
              </a:rPr>
              <a:t>比對符合之圖像</a:t>
            </a:r>
            <a:r>
              <a:rPr lang="zh-TW" altLang="en-US" sz="1400" b="1" dirty="0" smtClean="0">
                <a:latin typeface="微軟正黑體" pitchFamily="34" charset="-120"/>
                <a:ea typeface="微軟正黑體" pitchFamily="34" charset="-120"/>
              </a:rPr>
              <a:t>，</a:t>
            </a:r>
            <a:r>
              <a:rPr lang="en-US" altLang="zh-TW" sz="1400" b="1" dirty="0" smtClean="0">
                <a:latin typeface="微軟正黑體" pitchFamily="34" charset="-120"/>
                <a:ea typeface="微軟正黑體" pitchFamily="34" charset="-120"/>
              </a:rPr>
              <a:t>ISP/ICP</a:t>
            </a:r>
            <a:r>
              <a:rPr lang="zh-TW" altLang="en-US" sz="1400" b="1" dirty="0" smtClean="0">
                <a:latin typeface="微軟正黑體" pitchFamily="34" charset="-120"/>
                <a:ea typeface="微軟正黑體" pitchFamily="34" charset="-120"/>
              </a:rPr>
              <a:t>需提供原始網址連結，由展翅協會專人</a:t>
            </a:r>
            <a:r>
              <a:rPr lang="zh-TW" altLang="en-US" sz="1400" b="1" dirty="0">
                <a:latin typeface="微軟正黑體" pitchFamily="34" charset="-120"/>
                <a:ea typeface="微軟正黑體" pitchFamily="34" charset="-120"/>
              </a:rPr>
              <a:t>確認</a:t>
            </a:r>
          </a:p>
        </p:txBody>
      </p:sp>
      <p:sp>
        <p:nvSpPr>
          <p:cNvPr id="8" name="文字方塊 7"/>
          <p:cNvSpPr txBox="1"/>
          <p:nvPr/>
        </p:nvSpPr>
        <p:spPr>
          <a:xfrm>
            <a:off x="4294397" y="4527651"/>
            <a:ext cx="1368425" cy="1385887"/>
          </a:xfrm>
          <a:prstGeom prst="rect">
            <a:avLst/>
          </a:prstGeom>
          <a:noFill/>
        </p:spPr>
        <p:txBody>
          <a:bodyPr>
            <a:spAutoFit/>
          </a:bodyPr>
          <a:lstStyle/>
          <a:p>
            <a:pPr>
              <a:defRPr/>
            </a:pPr>
            <a:r>
              <a:rPr lang="zh-TW" altLang="en-US" sz="1400" b="1" dirty="0">
                <a:latin typeface="微軟正黑體" pitchFamily="34" charset="-120"/>
                <a:ea typeface="微軟正黑體" pitchFamily="34" charset="-120"/>
              </a:rPr>
              <a:t>偵查持有、散佈</a:t>
            </a:r>
            <a:r>
              <a:rPr lang="en-US" altLang="zh-TW" sz="1400" b="1" dirty="0">
                <a:latin typeface="微軟正黑體" pitchFamily="34" charset="-120"/>
                <a:ea typeface="微軟正黑體" pitchFamily="34" charset="-120"/>
              </a:rPr>
              <a:t>CSAC</a:t>
            </a:r>
            <a:r>
              <a:rPr lang="zh-TW" altLang="en-US" sz="1400" b="1" dirty="0">
                <a:latin typeface="微軟正黑體" pitchFamily="34" charset="-120"/>
                <a:ea typeface="微軟正黑體" pitchFamily="34" charset="-120"/>
              </a:rPr>
              <a:t>，並追查是否持有更多之</a:t>
            </a:r>
            <a:r>
              <a:rPr lang="en-US" altLang="zh-TW" sz="1400" b="1" dirty="0">
                <a:latin typeface="微軟正黑體" pitchFamily="34" charset="-120"/>
                <a:ea typeface="微軟正黑體" pitchFamily="34" charset="-120"/>
              </a:rPr>
              <a:t>CSAC</a:t>
            </a:r>
            <a:r>
              <a:rPr lang="zh-TW" altLang="en-US" sz="1400" b="1" dirty="0">
                <a:latin typeface="微軟正黑體" pitchFamily="34" charset="-120"/>
                <a:ea typeface="微軟正黑體" pitchFamily="34" charset="-120"/>
              </a:rPr>
              <a:t>，</a:t>
            </a:r>
            <a:r>
              <a:rPr lang="zh-TW" altLang="zh-TW" sz="1400" b="1" dirty="0">
                <a:latin typeface="微軟正黑體" pitchFamily="34" charset="-120"/>
                <a:ea typeface="微軟正黑體" pitchFamily="34" charset="-120"/>
              </a:rPr>
              <a:t>回送至資料庫建立數位指紋檔</a:t>
            </a:r>
            <a:endParaRPr lang="zh-TW" altLang="en-US" sz="1400" b="1" dirty="0">
              <a:latin typeface="微軟正黑體" pitchFamily="34" charset="-120"/>
              <a:ea typeface="微軟正黑體" pitchFamily="34" charset="-120"/>
            </a:endParaRPr>
          </a:p>
        </p:txBody>
      </p:sp>
      <p:sp>
        <p:nvSpPr>
          <p:cNvPr id="15" name="向下箭號 14"/>
          <p:cNvSpPr/>
          <p:nvPr/>
        </p:nvSpPr>
        <p:spPr>
          <a:xfrm rot="2410070">
            <a:off x="3520817" y="1953004"/>
            <a:ext cx="373063" cy="493713"/>
          </a:xfrm>
          <a:prstGeom prst="down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zh-TW" altLang="en-US"/>
          </a:p>
        </p:txBody>
      </p:sp>
      <p:sp>
        <p:nvSpPr>
          <p:cNvPr id="16" name="向下箭號 15"/>
          <p:cNvSpPr/>
          <p:nvPr/>
        </p:nvSpPr>
        <p:spPr>
          <a:xfrm rot="19549562">
            <a:off x="2940550" y="2001970"/>
            <a:ext cx="376237" cy="431800"/>
          </a:xfrm>
          <a:prstGeom prst="down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zh-TW" altLang="en-US"/>
          </a:p>
        </p:txBody>
      </p:sp>
      <p:sp>
        <p:nvSpPr>
          <p:cNvPr id="17" name="向下箭號 16"/>
          <p:cNvSpPr/>
          <p:nvPr/>
        </p:nvSpPr>
        <p:spPr>
          <a:xfrm>
            <a:off x="2920411" y="4013468"/>
            <a:ext cx="508000" cy="720725"/>
          </a:xfrm>
          <a:prstGeom prst="downArrow">
            <a:avLst/>
          </a:prstGeom>
          <a:solidFill>
            <a:srgbClr val="FF0000"/>
          </a:solidFill>
          <a:ln>
            <a:noFill/>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zh-TW" altLang="en-US"/>
          </a:p>
        </p:txBody>
      </p:sp>
      <p:sp>
        <p:nvSpPr>
          <p:cNvPr id="18447" name="文字方塊 18"/>
          <p:cNvSpPr txBox="1">
            <a:spLocks noChangeArrowheads="1"/>
          </p:cNvSpPr>
          <p:nvPr/>
        </p:nvSpPr>
        <p:spPr bwMode="auto">
          <a:xfrm>
            <a:off x="1556358" y="3951414"/>
            <a:ext cx="1295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zh-TW" altLang="en-US" sz="1400" b="1" dirty="0">
                <a:latin typeface="微軟正黑體" pitchFamily="34" charset="-120"/>
                <a:ea typeface="微軟正黑體" pitchFamily="34" charset="-120"/>
              </a:rPr>
              <a:t>判定確認為</a:t>
            </a:r>
            <a:r>
              <a:rPr lang="en-US" altLang="zh-TW" sz="1400" b="1" dirty="0">
                <a:latin typeface="微軟正黑體" pitchFamily="34" charset="-120"/>
                <a:ea typeface="微軟正黑體" pitchFamily="34" charset="-120"/>
              </a:rPr>
              <a:t>CSAC</a:t>
            </a:r>
            <a:r>
              <a:rPr lang="zh-TW" altLang="en-US" sz="1400" b="1" dirty="0">
                <a:latin typeface="微軟正黑體" pitchFamily="34" charset="-120"/>
                <a:ea typeface="微軟正黑體" pitchFamily="34" charset="-120"/>
              </a:rPr>
              <a:t>之案件，移送檢警偵查</a:t>
            </a:r>
          </a:p>
        </p:txBody>
      </p:sp>
      <p:sp>
        <p:nvSpPr>
          <p:cNvPr id="18453" name="文字方塊 27"/>
          <p:cNvSpPr txBox="1">
            <a:spLocks noChangeArrowheads="1"/>
          </p:cNvSpPr>
          <p:nvPr/>
        </p:nvSpPr>
        <p:spPr bwMode="auto">
          <a:xfrm rot="5400000">
            <a:off x="2814048" y="4185449"/>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1400" b="1" dirty="0"/>
              <a:t>report</a:t>
            </a:r>
            <a:endParaRPr lang="zh-TW" altLang="en-US" sz="1400" b="1" dirty="0"/>
          </a:p>
        </p:txBody>
      </p:sp>
      <p:sp>
        <p:nvSpPr>
          <p:cNvPr id="3" name="流程圖: 磁碟 2"/>
          <p:cNvSpPr/>
          <p:nvPr/>
        </p:nvSpPr>
        <p:spPr>
          <a:xfrm>
            <a:off x="2610001" y="2476465"/>
            <a:ext cx="1577731" cy="1413898"/>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zh-TW" altLang="en-US" b="1" dirty="0">
                <a:solidFill>
                  <a:schemeClr val="tx1"/>
                </a:solidFill>
                <a:latin typeface="微軟正黑體" pitchFamily="34" charset="-120"/>
                <a:ea typeface="微軟正黑體" pitchFamily="34" charset="-120"/>
              </a:rPr>
              <a:t>展翅兒少</a:t>
            </a:r>
            <a:r>
              <a:rPr lang="zh-TW" altLang="en-US" b="1" dirty="0" smtClean="0">
                <a:solidFill>
                  <a:schemeClr val="tx1"/>
                </a:solidFill>
                <a:latin typeface="微軟正黑體" pitchFamily="34" charset="-120"/>
                <a:ea typeface="微軟正黑體" pitchFamily="34" charset="-120"/>
              </a:rPr>
              <a:t>性侵圖像</a:t>
            </a:r>
            <a:r>
              <a:rPr lang="zh-TW" altLang="en-US" b="1" dirty="0">
                <a:solidFill>
                  <a:schemeClr val="tx1"/>
                </a:solidFill>
                <a:latin typeface="微軟正黑體" pitchFamily="34" charset="-120"/>
                <a:ea typeface="微軟正黑體" pitchFamily="34" charset="-120"/>
              </a:rPr>
              <a:t>資料庫</a:t>
            </a:r>
          </a:p>
        </p:txBody>
      </p:sp>
      <p:sp>
        <p:nvSpPr>
          <p:cNvPr id="9" name="向右箭號 8"/>
          <p:cNvSpPr/>
          <p:nvPr/>
        </p:nvSpPr>
        <p:spPr>
          <a:xfrm>
            <a:off x="4720202" y="3283107"/>
            <a:ext cx="892284" cy="401637"/>
          </a:xfrm>
          <a:prstGeom prst="rightArrow">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0" name="向右箭號 9"/>
          <p:cNvSpPr/>
          <p:nvPr/>
        </p:nvSpPr>
        <p:spPr>
          <a:xfrm rot="10800000">
            <a:off x="4717550" y="2871374"/>
            <a:ext cx="892284" cy="39119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13" name="向下箭號 12"/>
          <p:cNvSpPr/>
          <p:nvPr/>
        </p:nvSpPr>
        <p:spPr>
          <a:xfrm rot="10800000">
            <a:off x="3428411" y="3972067"/>
            <a:ext cx="468775" cy="66918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14" name="流程圖: 磁碟 13"/>
          <p:cNvSpPr/>
          <p:nvPr/>
        </p:nvSpPr>
        <p:spPr>
          <a:xfrm>
            <a:off x="6263580" y="2502161"/>
            <a:ext cx="972716" cy="1182584"/>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altLang="zh-TW" b="1" dirty="0">
                <a:solidFill>
                  <a:schemeClr val="tx1"/>
                </a:solidFill>
              </a:rPr>
              <a:t>ISP</a:t>
            </a:r>
          </a:p>
          <a:p>
            <a:pPr lvl="0" algn="ctr"/>
            <a:r>
              <a:rPr lang="en-US" altLang="zh-TW" b="1" dirty="0">
                <a:solidFill>
                  <a:schemeClr val="tx1"/>
                </a:solidFill>
              </a:rPr>
              <a:t>ICP</a:t>
            </a:r>
            <a:endParaRPr lang="zh-TW" altLang="en-US" b="1" dirty="0">
              <a:solidFill>
                <a:schemeClr val="tx1"/>
              </a:solidFill>
            </a:endParaRPr>
          </a:p>
        </p:txBody>
      </p:sp>
      <p:sp>
        <p:nvSpPr>
          <p:cNvPr id="19" name="圓角矩形 18"/>
          <p:cNvSpPr/>
          <p:nvPr/>
        </p:nvSpPr>
        <p:spPr>
          <a:xfrm>
            <a:off x="2635859" y="4889129"/>
            <a:ext cx="1577730" cy="8452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b="1" dirty="0">
                <a:solidFill>
                  <a:schemeClr val="tx1"/>
                </a:solidFill>
                <a:latin typeface="微軟正黑體" pitchFamily="34" charset="-120"/>
                <a:ea typeface="微軟正黑體" pitchFamily="34" charset="-120"/>
              </a:rPr>
              <a:t>檢警單位</a:t>
            </a:r>
            <a:endParaRPr lang="en-US" altLang="zh-TW" b="1" dirty="0">
              <a:solidFill>
                <a:schemeClr val="tx1"/>
              </a:solidFill>
              <a:latin typeface="微軟正黑體" pitchFamily="34" charset="-120"/>
              <a:ea typeface="微軟正黑體" pitchFamily="34" charset="-120"/>
            </a:endParaRPr>
          </a:p>
          <a:p>
            <a:pPr algn="ctr"/>
            <a:r>
              <a:rPr lang="zh-TW" altLang="en-US" b="1" dirty="0">
                <a:solidFill>
                  <a:schemeClr val="tx1"/>
                </a:solidFill>
                <a:latin typeface="微軟正黑體" pitchFamily="34" charset="-120"/>
                <a:ea typeface="微軟正黑體" pitchFamily="34" charset="-120"/>
              </a:rPr>
              <a:t>偵九</a:t>
            </a:r>
            <a:r>
              <a:rPr lang="zh-TW" altLang="en-US" b="1" dirty="0" smtClean="0">
                <a:solidFill>
                  <a:schemeClr val="tx1"/>
                </a:solidFill>
                <a:latin typeface="微軟正黑體" pitchFamily="34" charset="-120"/>
                <a:ea typeface="微軟正黑體" pitchFamily="34" charset="-120"/>
              </a:rPr>
              <a:t>隊</a:t>
            </a:r>
            <a:endParaRPr lang="zh-TW" altLang="en-US" dirty="0">
              <a:latin typeface="微軟正黑體" pitchFamily="34" charset="-120"/>
              <a:ea typeface="微軟正黑體" pitchFamily="34" charset="-120"/>
            </a:endParaRPr>
          </a:p>
        </p:txBody>
      </p:sp>
      <p:grpSp>
        <p:nvGrpSpPr>
          <p:cNvPr id="21" name="群組 20"/>
          <p:cNvGrpSpPr/>
          <p:nvPr/>
        </p:nvGrpSpPr>
        <p:grpSpPr>
          <a:xfrm>
            <a:off x="5697875" y="2871374"/>
            <a:ext cx="522287" cy="596854"/>
            <a:chOff x="6182004" y="2880874"/>
            <a:chExt cx="522287" cy="596854"/>
          </a:xfrm>
        </p:grpSpPr>
        <p:pic>
          <p:nvPicPr>
            <p:cNvPr id="1845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2004" y="2880874"/>
              <a:ext cx="347662" cy="4492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4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8698" y="2976461"/>
              <a:ext cx="349250" cy="4492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4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5041" y="3028465"/>
              <a:ext cx="349250" cy="4492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23" name="圖片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4374" y="1142039"/>
            <a:ext cx="1711255" cy="528933"/>
          </a:xfrm>
          <a:prstGeom prst="rect">
            <a:avLst/>
          </a:prstGeom>
        </p:spPr>
      </p:pic>
      <p:pic>
        <p:nvPicPr>
          <p:cNvPr id="24" name="圖片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28332" y="969919"/>
            <a:ext cx="1332129" cy="785956"/>
          </a:xfrm>
          <a:prstGeom prst="rect">
            <a:avLst/>
          </a:prstGeom>
        </p:spPr>
      </p:pic>
      <p:pic>
        <p:nvPicPr>
          <p:cNvPr id="18451"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2042" y="2828984"/>
            <a:ext cx="5603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字方塊 24"/>
          <p:cNvSpPr txBox="1"/>
          <p:nvPr/>
        </p:nvSpPr>
        <p:spPr>
          <a:xfrm>
            <a:off x="4327534" y="2374479"/>
            <a:ext cx="1543378" cy="523220"/>
          </a:xfrm>
          <a:prstGeom prst="rect">
            <a:avLst/>
          </a:prstGeom>
          <a:noFill/>
        </p:spPr>
        <p:txBody>
          <a:bodyPr wrap="square" rtlCol="0">
            <a:spAutoFit/>
          </a:bodyPr>
          <a:lstStyle/>
          <a:p>
            <a:r>
              <a:rPr lang="zh-TW" altLang="en-US" sz="1400" b="1" dirty="0">
                <a:latin typeface="微軟正黑體" pitchFamily="34" charset="-120"/>
                <a:ea typeface="微軟正黑體" pitchFamily="34" charset="-120"/>
              </a:rPr>
              <a:t>提供展翅與</a:t>
            </a:r>
            <a:r>
              <a:rPr lang="en-US" altLang="zh-TW" sz="1400" b="1" dirty="0">
                <a:latin typeface="微軟正黑體" pitchFamily="34" charset="-120"/>
                <a:ea typeface="微軟正黑體" pitchFamily="34" charset="-120"/>
              </a:rPr>
              <a:t>CSAC</a:t>
            </a:r>
            <a:r>
              <a:rPr lang="zh-TW" altLang="en-US" sz="1400" b="1" dirty="0">
                <a:latin typeface="微軟正黑體" pitchFamily="34" charset="-120"/>
                <a:ea typeface="微軟正黑體" pitchFamily="34" charset="-120"/>
              </a:rPr>
              <a:t>資料庫做</a:t>
            </a:r>
            <a:r>
              <a:rPr lang="zh-TW" altLang="en-US" sz="1400" b="1" dirty="0" smtClean="0">
                <a:latin typeface="微軟正黑體" pitchFamily="34" charset="-120"/>
                <a:ea typeface="微軟正黑體" pitchFamily="34" charset="-120"/>
              </a:rPr>
              <a:t>比對</a:t>
            </a:r>
            <a:endParaRPr lang="zh-TW" altLang="en-US" sz="1400" dirty="0"/>
          </a:p>
        </p:txBody>
      </p:sp>
    </p:spTree>
    <p:extLst>
      <p:ext uri="{BB962C8B-B14F-4D97-AF65-F5344CB8AC3E}">
        <p14:creationId xmlns:p14="http://schemas.microsoft.com/office/powerpoint/2010/main" val="52227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500"/>
                            </p:stCondLst>
                            <p:childTnLst>
                              <p:par>
                                <p:cTn id="25" presetID="6" presetClass="entr" presetSubtype="16"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heel(1)">
                                      <p:cBhvr>
                                        <p:cTn id="32" dur="2000"/>
                                        <p:tgtEl>
                                          <p:spTgt spid="21"/>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heel(1)">
                                      <p:cBhvr>
                                        <p:cTn id="35" dur="2000"/>
                                        <p:tgtEl>
                                          <p:spTgt spid="14"/>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8451"/>
                                        </p:tgtEl>
                                        <p:attrNameLst>
                                          <p:attrName>style.visibility</p:attrName>
                                        </p:attrNameLst>
                                      </p:cBhvr>
                                      <p:to>
                                        <p:strVal val="visible"/>
                                      </p:to>
                                    </p:set>
                                    <p:animEffect transition="in" filter="fade">
                                      <p:cBhvr>
                                        <p:cTn id="50" dur="500"/>
                                        <p:tgtEl>
                                          <p:spTgt spid="1845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453"/>
                                        </p:tgtEl>
                                        <p:attrNameLst>
                                          <p:attrName>style.visibility</p:attrName>
                                        </p:attrNameLst>
                                      </p:cBhvr>
                                      <p:to>
                                        <p:strVal val="visible"/>
                                      </p:to>
                                    </p:set>
                                    <p:animEffect transition="in" filter="fade">
                                      <p:cBhvr>
                                        <p:cTn id="63" dur="500"/>
                                        <p:tgtEl>
                                          <p:spTgt spid="1845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447"/>
                                        </p:tgtEl>
                                        <p:attrNameLst>
                                          <p:attrName>style.visibility</p:attrName>
                                        </p:attrNameLst>
                                      </p:cBhvr>
                                      <p:to>
                                        <p:strVal val="visible"/>
                                      </p:to>
                                    </p:set>
                                    <p:animEffect transition="in" filter="fade">
                                      <p:cBhvr>
                                        <p:cTn id="69" dur="500"/>
                                        <p:tgtEl>
                                          <p:spTgt spid="18447"/>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5" grpId="0" animBg="1"/>
      <p:bldP spid="16" grpId="0" animBg="1"/>
      <p:bldP spid="17" grpId="0" animBg="1"/>
      <p:bldP spid="18447" grpId="0"/>
      <p:bldP spid="18453" grpId="0"/>
      <p:bldP spid="3" grpId="0" animBg="1"/>
      <p:bldP spid="9" grpId="0" animBg="1"/>
      <p:bldP spid="10" grpId="0" animBg="1"/>
      <p:bldP spid="13" grpId="0" animBg="1"/>
      <p:bldP spid="14" grpId="0" animBg="1"/>
      <p:bldP spid="19" grpId="0"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400" dirty="0">
                <a:latin typeface="微軟正黑體" pitchFamily="34" charset="-120"/>
                <a:ea typeface="微軟正黑體" pitchFamily="34" charset="-120"/>
              </a:rPr>
              <a:t>國際具體行動／法制</a:t>
            </a:r>
            <a:r>
              <a:rPr lang="zh-TW" altLang="en-US" sz="4400" dirty="0" smtClean="0">
                <a:latin typeface="微軟正黑體" pitchFamily="34" charset="-120"/>
                <a:ea typeface="微軟正黑體" pitchFamily="34" charset="-120"/>
              </a:rPr>
              <a:t>面</a:t>
            </a:r>
            <a:endParaRPr lang="zh-TW" altLang="en-US" sz="4400"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r>
              <a:rPr lang="zh-TW" altLang="en-US" sz="2800" dirty="0" smtClean="0">
                <a:latin typeface="微軟正黑體" pitchFamily="34" charset="-120"/>
                <a:ea typeface="微軟正黑體" pitchFamily="34" charset="-120"/>
              </a:rPr>
              <a:t>處罰單純持有兒少色情者。</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處罰瀏覽兒少色情者</a:t>
            </a:r>
            <a:r>
              <a:rPr lang="zh-TW" altLang="en-US" sz="2800" dirty="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處罰</a:t>
            </a:r>
            <a:r>
              <a:rPr lang="zh-TW" altLang="en-US" sz="2800" dirty="0">
                <a:latin typeface="微軟正黑體" pitchFamily="34" charset="-120"/>
                <a:ea typeface="微軟正黑體" pitchFamily="34" charset="-120"/>
              </a:rPr>
              <a:t>網路誘拐兒少</a:t>
            </a:r>
            <a:r>
              <a:rPr lang="zh-TW" altLang="en-US" sz="2800" dirty="0" smtClean="0">
                <a:latin typeface="微軟正黑體" pitchFamily="34" charset="-120"/>
                <a:ea typeface="微軟正黑體" pitchFamily="34" charset="-120"/>
              </a:rPr>
              <a:t>者</a:t>
            </a:r>
            <a:r>
              <a:rPr lang="zh-TW" altLang="en-US" sz="2800" dirty="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endParaRPr lang="zh-TW" altLang="en-US" dirty="0"/>
          </a:p>
        </p:txBody>
      </p:sp>
    </p:spTree>
    <p:extLst>
      <p:ext uri="{BB962C8B-B14F-4D97-AF65-F5344CB8AC3E}">
        <p14:creationId xmlns:p14="http://schemas.microsoft.com/office/powerpoint/2010/main" val="1348628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sz="4400" dirty="0">
                <a:latin typeface="微軟正黑體" pitchFamily="34" charset="-120"/>
                <a:ea typeface="微軟正黑體" pitchFamily="34" charset="-120"/>
              </a:rPr>
              <a:t>國際的實際案例</a:t>
            </a:r>
            <a:endParaRPr lang="zh-TW" altLang="en-US" sz="4400" dirty="0"/>
          </a:p>
        </p:txBody>
      </p:sp>
      <p:sp>
        <p:nvSpPr>
          <p:cNvPr id="3" name="內容版面配置區 2"/>
          <p:cNvSpPr>
            <a:spLocks noGrp="1"/>
          </p:cNvSpPr>
          <p:nvPr>
            <p:ph idx="1"/>
          </p:nvPr>
        </p:nvSpPr>
        <p:spPr/>
        <p:txBody>
          <a:bodyPr>
            <a:normAutofit fontScale="85000" lnSpcReduction="10000"/>
          </a:bodyPr>
          <a:lstStyle/>
          <a:p>
            <a:pPr marL="0" indent="0">
              <a:buNone/>
            </a:pPr>
            <a:r>
              <a:rPr lang="zh-TW" altLang="en-US" dirty="0" smtClean="0">
                <a:latin typeface="微軟正黑體" pitchFamily="34" charset="-120"/>
                <a:ea typeface="微軟正黑體" pitchFamily="34" charset="-120"/>
              </a:rPr>
              <a:t>持有散</a:t>
            </a:r>
            <a:r>
              <a:rPr lang="zh-TW" altLang="en-US" dirty="0">
                <a:latin typeface="微軟正黑體" pitchFamily="34" charset="-120"/>
                <a:ea typeface="微軟正黑體" pitchFamily="34" charset="-120"/>
              </a:rPr>
              <a:t>布兒童色情照 台灣留學生被訴</a:t>
            </a:r>
          </a:p>
          <a:p>
            <a:pPr marL="0" indent="0">
              <a:buNone/>
            </a:pPr>
            <a:r>
              <a:rPr lang="en-US" altLang="zh-TW" dirty="0">
                <a:latin typeface="微軟正黑體" pitchFamily="34" charset="-120"/>
                <a:ea typeface="微軟正黑體" pitchFamily="34" charset="-120"/>
              </a:rPr>
              <a:t>2012-08-25 01:22 </a:t>
            </a:r>
            <a:r>
              <a:rPr lang="zh-TW" altLang="en-US" dirty="0" smtClean="0">
                <a:latin typeface="微軟正黑體" pitchFamily="34" charset="-120"/>
                <a:ea typeface="微軟正黑體" pitchFamily="34" charset="-120"/>
              </a:rPr>
              <a:t>中國時報 </a:t>
            </a:r>
            <a:endParaRPr lang="zh-TW" altLang="en-US" dirty="0">
              <a:latin typeface="微軟正黑體" pitchFamily="34" charset="-120"/>
              <a:ea typeface="微軟正黑體" pitchFamily="34" charset="-120"/>
            </a:endParaRPr>
          </a:p>
          <a:p>
            <a:pPr marL="0" indent="0">
              <a:buNone/>
            </a:pP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王良芬／紐約廿四日電</a:t>
            </a:r>
            <a:r>
              <a:rPr lang="en-US" altLang="zh-TW" dirty="0">
                <a:latin typeface="微軟正黑體" pitchFamily="34" charset="-120"/>
                <a:ea typeface="微軟正黑體" pitchFamily="34" charset="-120"/>
              </a:rPr>
              <a:t>】 </a:t>
            </a:r>
          </a:p>
          <a:p>
            <a:pPr marL="0" indent="0">
              <a:buNone/>
            </a:pP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　台灣留學生蔡牧村（</a:t>
            </a:r>
            <a:r>
              <a:rPr lang="en-US" altLang="zh-TW" dirty="0">
                <a:latin typeface="微軟正黑體" pitchFamily="34" charset="-120"/>
                <a:ea typeface="微軟正黑體" pitchFamily="34" charset="-120"/>
              </a:rPr>
              <a:t>Mu-</a:t>
            </a:r>
            <a:r>
              <a:rPr lang="en-US" altLang="zh-TW" dirty="0" err="1">
                <a:latin typeface="微軟正黑體" pitchFamily="34" charset="-120"/>
                <a:ea typeface="微軟正黑體" pitchFamily="34" charset="-120"/>
              </a:rPr>
              <a:t>Tsun</a:t>
            </a:r>
            <a:r>
              <a:rPr lang="en-US" altLang="zh-TW" dirty="0">
                <a:latin typeface="微軟正黑體" pitchFamily="34" charset="-120"/>
                <a:ea typeface="微軟正黑體" pitchFamily="34" charset="-120"/>
              </a:rPr>
              <a:t> Tsai</a:t>
            </a:r>
            <a:r>
              <a:rPr lang="zh-TW" altLang="en-US" dirty="0">
                <a:latin typeface="微軟正黑體" pitchFamily="34" charset="-120"/>
                <a:ea typeface="微軟正黑體" pitchFamily="34" charset="-120"/>
              </a:rPr>
              <a:t>）因在網路上持有及散布兒童色情照片，廿二日在伊利諾州被聯邦大陪審團起訴</a:t>
            </a:r>
            <a:r>
              <a:rPr lang="zh-TW" altLang="en-US" dirty="0" smtClean="0">
                <a:latin typeface="微軟正黑體" pitchFamily="34" charset="-120"/>
                <a:ea typeface="微軟正黑體" pitchFamily="34" charset="-120"/>
              </a:rPr>
              <a:t>，如果</a:t>
            </a:r>
            <a:r>
              <a:rPr lang="zh-TW" altLang="en-US" dirty="0">
                <a:latin typeface="微軟正黑體" pitchFamily="34" charset="-120"/>
                <a:ea typeface="微軟正黑體" pitchFamily="34" charset="-120"/>
              </a:rPr>
              <a:t>罪名成立，將被判至少五到卅年的刑期。 </a:t>
            </a:r>
          </a:p>
          <a:p>
            <a:pPr marL="0" indent="0">
              <a:buNone/>
            </a:pPr>
            <a:r>
              <a:rPr lang="zh-TW" altLang="en-US" dirty="0">
                <a:latin typeface="微軟正黑體" pitchFamily="34" charset="-120"/>
                <a:ea typeface="微軟正黑體" pitchFamily="34" charset="-120"/>
              </a:rPr>
              <a:t>    　蔡牧村今年廿七歲，在香檳伊利諾大學數學研究所就讀，現為博士研究生。據檢方指控書，台灣國籍的蔡牧村從今年三月廿一日到四月卅日，在網路上散布兒童色情照片。 </a:t>
            </a:r>
          </a:p>
          <a:p>
            <a:pPr marL="0" indent="0">
              <a:buNone/>
            </a:pPr>
            <a:r>
              <a:rPr lang="zh-TW" altLang="en-US" dirty="0">
                <a:latin typeface="微軟正黑體" pitchFamily="34" charset="-120"/>
                <a:ea typeface="微軟正黑體" pitchFamily="34" charset="-120"/>
              </a:rPr>
              <a:t>    　蔡牧村被捕後，駐芝加哥台北經濟文化辦事曾協助蔡家人從台灣抵達伊州處理問題，以及提供法律諮詢。</a:t>
            </a:r>
          </a:p>
          <a:p>
            <a:endParaRPr lang="zh-TW" altLang="en-US" dirty="0"/>
          </a:p>
        </p:txBody>
      </p:sp>
    </p:spTree>
    <p:extLst>
      <p:ext uri="{BB962C8B-B14F-4D97-AF65-F5344CB8AC3E}">
        <p14:creationId xmlns:p14="http://schemas.microsoft.com/office/powerpoint/2010/main" val="1780808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400" dirty="0">
                <a:latin typeface="微軟正黑體" pitchFamily="34" charset="-120"/>
                <a:ea typeface="微軟正黑體" pitchFamily="34" charset="-120"/>
              </a:rPr>
              <a:t>國際具體行動／合作</a:t>
            </a:r>
            <a:r>
              <a:rPr lang="zh-TW" altLang="en-US" sz="4400" dirty="0" smtClean="0">
                <a:latin typeface="微軟正黑體" pitchFamily="34" charset="-120"/>
                <a:ea typeface="微軟正黑體" pitchFamily="34" charset="-120"/>
              </a:rPr>
              <a:t>面</a:t>
            </a:r>
            <a:endParaRPr lang="zh-TW" altLang="en-US" sz="4400"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fontScale="85000" lnSpcReduction="20000"/>
          </a:bodyPr>
          <a:lstStyle/>
          <a:p>
            <a:r>
              <a:rPr lang="zh-TW" altLang="en-US" sz="2800" dirty="0" smtClean="0">
                <a:latin typeface="微軟正黑體" pitchFamily="34" charset="-120"/>
                <a:ea typeface="微軟正黑體" pitchFamily="34" charset="-120"/>
              </a:rPr>
              <a:t>國際</a:t>
            </a:r>
            <a:r>
              <a:rPr lang="zh-TW" altLang="en-US" sz="2800" dirty="0">
                <a:latin typeface="微軟正黑體" pitchFamily="34" charset="-120"/>
                <a:ea typeface="微軟正黑體" pitchFamily="34" charset="-120"/>
              </a:rPr>
              <a:t>檢舉熱線聯盟</a:t>
            </a:r>
            <a:r>
              <a:rPr lang="en-US" altLang="zh-TW" sz="2800" dirty="0" smtClean="0">
                <a:latin typeface="微軟正黑體" pitchFamily="34" charset="-120"/>
                <a:ea typeface="微軟正黑體" pitchFamily="34" charset="-120"/>
              </a:rPr>
              <a:t>INHOPE</a:t>
            </a:r>
            <a:r>
              <a:rPr lang="zh-TW" altLang="en-US" sz="2800" dirty="0" smtClean="0">
                <a:latin typeface="微軟正黑體" pitchFamily="34" charset="-120"/>
                <a:ea typeface="微軟正黑體" pitchFamily="34" charset="-120"/>
              </a:rPr>
              <a:t>已有</a:t>
            </a:r>
            <a:r>
              <a:rPr lang="en-US" altLang="zh-TW" sz="2800" dirty="0" smtClean="0">
                <a:latin typeface="微軟正黑體" pitchFamily="34" charset="-120"/>
                <a:ea typeface="微軟正黑體" pitchFamily="34" charset="-120"/>
              </a:rPr>
              <a:t>43</a:t>
            </a:r>
            <a:r>
              <a:rPr lang="zh-TW" altLang="en-US" sz="2800" dirty="0" smtClean="0">
                <a:latin typeface="微軟正黑體" pitchFamily="34" charset="-120"/>
                <a:ea typeface="微軟正黑體" pitchFamily="34" charset="-120"/>
              </a:rPr>
              <a:t>個會員團體，展翅協會已於</a:t>
            </a:r>
            <a:r>
              <a:rPr lang="en-US" altLang="zh-TW" sz="2800" dirty="0" smtClean="0">
                <a:latin typeface="微軟正黑體" pitchFamily="34" charset="-120"/>
                <a:ea typeface="微軟正黑體" pitchFamily="34" charset="-120"/>
              </a:rPr>
              <a:t>2005</a:t>
            </a:r>
            <a:r>
              <a:rPr lang="zh-TW" altLang="en-US" sz="2800" dirty="0" smtClean="0">
                <a:latin typeface="微軟正黑體" pitchFamily="34" charset="-120"/>
                <a:ea typeface="微軟正黑體" pitchFamily="34" charset="-120"/>
              </a:rPr>
              <a:t>年加入。</a:t>
            </a:r>
            <a:endParaRPr lang="en-US" altLang="zh-TW" sz="2800" dirty="0" smtClean="0">
              <a:latin typeface="微軟正黑體" pitchFamily="34" charset="-120"/>
              <a:ea typeface="微軟正黑體" pitchFamily="34" charset="-120"/>
            </a:endParaRPr>
          </a:p>
          <a:p>
            <a:r>
              <a:rPr lang="en-US" altLang="zh-TW" sz="2800" dirty="0" smtClean="0">
                <a:latin typeface="微軟正黑體" pitchFamily="34" charset="-120"/>
                <a:ea typeface="微軟正黑體" pitchFamily="34" charset="-120"/>
              </a:rPr>
              <a:t>VGT(Virtual Global Taskforce)</a:t>
            </a:r>
            <a:r>
              <a:rPr lang="zh-TW" altLang="en-US" sz="2800" dirty="0" smtClean="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成員</a:t>
            </a:r>
            <a:r>
              <a:rPr lang="zh-TW" altLang="en-US" sz="2800" dirty="0" smtClean="0">
                <a:latin typeface="微軟正黑體" pitchFamily="34" charset="-120"/>
                <a:ea typeface="微軟正黑體" pitchFamily="34" charset="-120"/>
              </a:rPr>
              <a:t>包括：美國、英國、澳洲、紐西蘭、義大利、加拿大、阿拉伯聯合公國、國際刑警組織、歐洲刑警組織等，此外也有私部門夥伴如網路業者、民間團體等。</a:t>
            </a:r>
            <a:endParaRPr lang="en-US" altLang="zh-TW" sz="2800" dirty="0" smtClean="0">
              <a:latin typeface="微軟正黑體" pitchFamily="34" charset="-120"/>
              <a:ea typeface="微軟正黑體" pitchFamily="34" charset="-120"/>
            </a:endParaRPr>
          </a:p>
          <a:p>
            <a:r>
              <a:rPr lang="en-US" altLang="zh-TW" sz="2800" dirty="0">
                <a:latin typeface="微軟正黑體" pitchFamily="34" charset="-120"/>
                <a:ea typeface="微軟正黑體" pitchFamily="34" charset="-120"/>
              </a:rPr>
              <a:t>FCACP</a:t>
            </a:r>
            <a:r>
              <a:rPr lang="zh-TW" altLang="en-US" sz="2800" dirty="0">
                <a:latin typeface="微軟正黑體" pitchFamily="34" charset="-120"/>
                <a:ea typeface="微軟正黑體" pitchFamily="34" charset="-120"/>
              </a:rPr>
              <a:t>：</a:t>
            </a:r>
            <a:r>
              <a:rPr lang="en-US" altLang="zh-TW" sz="2800" dirty="0">
                <a:latin typeface="微軟正黑體" pitchFamily="34" charset="-120"/>
                <a:ea typeface="微軟正黑體" pitchFamily="34" charset="-120"/>
              </a:rPr>
              <a:t>2006</a:t>
            </a:r>
            <a:r>
              <a:rPr lang="zh-TW" altLang="zh-TW" sz="2800" dirty="0">
                <a:latin typeface="微軟正黑體" pitchFamily="34" charset="-120"/>
                <a:ea typeface="微軟正黑體" pitchFamily="34" charset="-120"/>
              </a:rPr>
              <a:t>由一群金融機構及網際網路業者共同</a:t>
            </a:r>
            <a:r>
              <a:rPr lang="zh-TW" altLang="zh-TW" sz="2800" dirty="0" smtClean="0">
                <a:latin typeface="微軟正黑體" pitchFamily="34" charset="-120"/>
                <a:ea typeface="微軟正黑體" pitchFamily="34" charset="-120"/>
              </a:rPr>
              <a:t>組成</a:t>
            </a:r>
            <a:r>
              <a:rPr lang="en-US" altLang="zh-TW" sz="2800" dirty="0" smtClean="0">
                <a:latin typeface="微軟正黑體" pitchFamily="34" charset="-120"/>
                <a:ea typeface="微軟正黑體" pitchFamily="34" charset="-120"/>
              </a:rPr>
              <a:t>the </a:t>
            </a:r>
            <a:r>
              <a:rPr lang="en-US" altLang="zh-TW" sz="2800" dirty="0">
                <a:latin typeface="微軟正黑體" pitchFamily="34" charset="-120"/>
                <a:ea typeface="微軟正黑體" pitchFamily="34" charset="-120"/>
              </a:rPr>
              <a:t>Financial Coalition Against Child </a:t>
            </a:r>
            <a:r>
              <a:rPr lang="en-US" altLang="zh-TW" sz="2800" dirty="0" smtClean="0">
                <a:latin typeface="微軟正黑體" pitchFamily="34" charset="-120"/>
                <a:ea typeface="微軟正黑體" pitchFamily="34" charset="-120"/>
              </a:rPr>
              <a:t>Pornography</a:t>
            </a:r>
            <a:r>
              <a:rPr lang="zh-TW" altLang="zh-TW" sz="2800" dirty="0" smtClean="0">
                <a:latin typeface="微軟正黑體" pitchFamily="34" charset="-120"/>
                <a:ea typeface="微軟正黑體" pitchFamily="34" charset="-120"/>
              </a:rPr>
              <a:t>，與美國</a:t>
            </a:r>
            <a:r>
              <a:rPr lang="zh-TW" altLang="zh-TW" sz="2800" dirty="0">
                <a:latin typeface="微軟正黑體" pitchFamily="34" charset="-120"/>
                <a:ea typeface="微軟正黑體" pitchFamily="34" charset="-120"/>
              </a:rPr>
              <a:t>聯邦調查局、國際刑警組織等執法單位合作，藉由付款機制，協助追踨商業</a:t>
            </a:r>
            <a:r>
              <a:rPr lang="zh-TW" altLang="zh-TW" sz="2800" dirty="0" smtClean="0">
                <a:latin typeface="微軟正黑體" pitchFamily="34" charset="-120"/>
                <a:ea typeface="微軟正黑體" pitchFamily="34" charset="-120"/>
              </a:rPr>
              <a:t>兒</a:t>
            </a:r>
            <a:r>
              <a:rPr lang="zh-TW" altLang="en-US" sz="2800" dirty="0">
                <a:latin typeface="微軟正黑體" pitchFamily="34" charset="-120"/>
                <a:ea typeface="微軟正黑體" pitchFamily="34" charset="-120"/>
              </a:rPr>
              <a:t>少</a:t>
            </a:r>
            <a:r>
              <a:rPr lang="zh-TW" altLang="zh-TW" sz="2800" dirty="0" smtClean="0">
                <a:latin typeface="微軟正黑體" pitchFamily="34" charset="-120"/>
                <a:ea typeface="微軟正黑體" pitchFamily="34" charset="-120"/>
              </a:rPr>
              <a:t>色情</a:t>
            </a:r>
            <a:r>
              <a:rPr lang="zh-TW" altLang="zh-TW" sz="2800" dirty="0">
                <a:latin typeface="微軟正黑體" pitchFamily="34" charset="-120"/>
                <a:ea typeface="微軟正黑體" pitchFamily="34" charset="-120"/>
              </a:rPr>
              <a:t>網站的資金收入流向，阻斷資金流入網站</a:t>
            </a:r>
            <a:r>
              <a:rPr lang="zh-TW" altLang="zh-TW"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國際</a:t>
            </a:r>
            <a:r>
              <a:rPr lang="zh-TW" altLang="en-US" sz="2800" dirty="0">
                <a:latin typeface="微軟正黑體" pitchFamily="34" charset="-120"/>
                <a:ea typeface="微軟正黑體" pitchFamily="34" charset="-120"/>
              </a:rPr>
              <a:t>會議與訓練課程</a:t>
            </a:r>
            <a:r>
              <a:rPr lang="zh-TW" altLang="en-US" sz="2800" dirty="0" smtClean="0">
                <a:latin typeface="微軟正黑體" pitchFamily="34" charset="-120"/>
                <a:ea typeface="微軟正黑體" pitchFamily="34" charset="-120"/>
              </a:rPr>
              <a:t>等，建立正式</a:t>
            </a:r>
            <a:r>
              <a:rPr lang="zh-TW" altLang="en-US" sz="2800" dirty="0" smtClean="0">
                <a:latin typeface="新細明體"/>
                <a:ea typeface="新細明體"/>
              </a:rPr>
              <a:t>、</a:t>
            </a:r>
            <a:r>
              <a:rPr lang="zh-TW" altLang="en-US" sz="2800" dirty="0" smtClean="0">
                <a:latin typeface="微軟正黑體" pitchFamily="34" charset="-120"/>
                <a:ea typeface="微軟正黑體" pitchFamily="34" charset="-120"/>
              </a:rPr>
              <a:t>非正式的合作模式。</a:t>
            </a:r>
            <a:endParaRPr lang="en-US" altLang="zh-TW" sz="2800" dirty="0" smtClean="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2378768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sz="4400" dirty="0" smtClean="0">
                <a:latin typeface="微軟正黑體" pitchFamily="34" charset="-120"/>
                <a:ea typeface="微軟正黑體" pitchFamily="34" charset="-120"/>
              </a:rPr>
              <a:t>我國當前問題</a:t>
            </a:r>
            <a:endParaRPr lang="zh-TW" altLang="en-US" sz="4400"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lnSpcReduction="10000"/>
          </a:bodyPr>
          <a:lstStyle/>
          <a:p>
            <a:r>
              <a:rPr lang="zh-TW" altLang="en-US" sz="2800" dirty="0" smtClean="0">
                <a:latin typeface="微軟正黑體" pitchFamily="34" charset="-120"/>
                <a:ea typeface="微軟正黑體" pitchFamily="34" charset="-120"/>
              </a:rPr>
              <a:t>未認知兒少色情為兒少性剝削的形式之一，將兒少色情與成人色情混為一談。</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單純持有兒少色情處罰太輕、意圖利用網路誘拐無法可罰。</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司法警察在</a:t>
            </a:r>
            <a:r>
              <a:rPr lang="zh-TW" altLang="en-US" sz="2800" dirty="0">
                <a:latin typeface="微軟正黑體" pitchFamily="34" charset="-120"/>
                <a:ea typeface="微軟正黑體" pitchFamily="34" charset="-120"/>
              </a:rPr>
              <a:t>網路監察</a:t>
            </a:r>
            <a:r>
              <a:rPr lang="zh-TW" altLang="en-US" sz="2800" dirty="0">
                <a:latin typeface="SimSun"/>
                <a:ea typeface="SimSun"/>
              </a:rPr>
              <a:t>、</a:t>
            </a:r>
            <a:r>
              <a:rPr lang="zh-TW" altLang="en-US" sz="2800" dirty="0">
                <a:latin typeface="微軟正黑體" pitchFamily="34" charset="-120"/>
                <a:ea typeface="微軟正黑體" pitchFamily="34" charset="-120"/>
              </a:rPr>
              <a:t>臥底</a:t>
            </a:r>
            <a:r>
              <a:rPr lang="zh-TW" altLang="en-US" sz="2800" dirty="0" smtClean="0">
                <a:latin typeface="微軟正黑體" pitchFamily="34" charset="-120"/>
                <a:ea typeface="微軟正黑體" pitchFamily="34" charset="-120"/>
              </a:rPr>
              <a:t>辦案缺乏依據。</a:t>
            </a:r>
            <a:endParaRPr lang="en-US" altLang="zh-TW" sz="2800" dirty="0" smtClean="0">
              <a:latin typeface="微軟正黑體" pitchFamily="34" charset="-120"/>
              <a:ea typeface="微軟正黑體" pitchFamily="34" charset="-120"/>
            </a:endParaRPr>
          </a:p>
          <a:p>
            <a:r>
              <a:rPr lang="zh-TW" altLang="en-US" sz="2800" dirty="0">
                <a:latin typeface="微軟正黑體" pitchFamily="34" charset="-120"/>
                <a:ea typeface="微軟正黑體" pitchFamily="34" charset="-120"/>
              </a:rPr>
              <a:t>司法警察網路偵察能力有待提升。</a:t>
            </a:r>
            <a:endParaRPr lang="en-US" altLang="zh-TW" sz="2800" dirty="0" smtClean="0">
              <a:latin typeface="微軟正黑體" pitchFamily="34" charset="-120"/>
              <a:ea typeface="微軟正黑體" pitchFamily="34" charset="-120"/>
            </a:endParaRPr>
          </a:p>
          <a:p>
            <a:r>
              <a:rPr lang="zh-TW" altLang="en-US" sz="2800" dirty="0">
                <a:latin typeface="微軟正黑體" pitchFamily="34" charset="-120"/>
                <a:ea typeface="微軟正黑體" pitchFamily="34" charset="-120"/>
              </a:rPr>
              <a:t>兒少上網安全政策方向偏頗，花大部分的資源在成人色情等有害資訊，但各國重視的兒少色情、網路誘拐不見著力。</a:t>
            </a:r>
            <a:endParaRPr lang="en-US" altLang="zh-TW" sz="2800" dirty="0">
              <a:latin typeface="微軟正黑體" pitchFamily="34" charset="-120"/>
              <a:ea typeface="微軟正黑體" pitchFamily="34" charset="-120"/>
            </a:endParaRPr>
          </a:p>
          <a:p>
            <a:endParaRPr lang="en-US" altLang="zh-TW" sz="2800" dirty="0" smtClean="0">
              <a:latin typeface="微軟正黑體" pitchFamily="34" charset="-120"/>
              <a:ea typeface="微軟正黑體" pitchFamily="34" charset="-120"/>
            </a:endParaRPr>
          </a:p>
          <a:p>
            <a:endParaRPr lang="en-US" altLang="zh-TW" dirty="0">
              <a:latin typeface="新細明體"/>
              <a:ea typeface="新細明體"/>
            </a:endParaRPr>
          </a:p>
          <a:p>
            <a:endParaRPr lang="zh-TW" altLang="en-US" dirty="0"/>
          </a:p>
        </p:txBody>
      </p:sp>
    </p:spTree>
    <p:extLst>
      <p:ext uri="{BB962C8B-B14F-4D97-AF65-F5344CB8AC3E}">
        <p14:creationId xmlns:p14="http://schemas.microsoft.com/office/powerpoint/2010/main" val="1991484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endParaRPr lang="en-US" altLang="zh-TW" dirty="0" smtClean="0"/>
          </a:p>
          <a:p>
            <a:pPr marL="0" indent="0" algn="ctr">
              <a:buNone/>
            </a:pPr>
            <a:endParaRPr lang="en-US" altLang="zh-TW" sz="2800" dirty="0" smtClean="0">
              <a:latin typeface="微軟正黑體" pitchFamily="34" charset="-120"/>
              <a:ea typeface="微軟正黑體" pitchFamily="34" charset="-120"/>
            </a:endParaRPr>
          </a:p>
          <a:p>
            <a:pPr marL="0" indent="0" algn="ctr">
              <a:buNone/>
            </a:pPr>
            <a:r>
              <a:rPr lang="zh-TW" altLang="en-US" sz="2800" dirty="0" smtClean="0">
                <a:latin typeface="微軟正黑體" pitchFamily="34" charset="-120"/>
                <a:ea typeface="微軟正黑體" pitchFamily="34" charset="-120"/>
              </a:rPr>
              <a:t>謝謝大家的聆聽！</a:t>
            </a:r>
            <a:endParaRPr lang="en-US" altLang="zh-TW" sz="2800" dirty="0" smtClean="0">
              <a:latin typeface="微軟正黑體" pitchFamily="34" charset="-120"/>
              <a:ea typeface="微軟正黑體" pitchFamily="34" charset="-120"/>
            </a:endParaRPr>
          </a:p>
          <a:p>
            <a:endParaRPr lang="en-US" altLang="zh-TW" sz="2800" dirty="0" smtClean="0">
              <a:latin typeface="微軟正黑體" pitchFamily="34" charset="-120"/>
              <a:ea typeface="微軟正黑體" pitchFamily="34" charset="-120"/>
            </a:endParaRPr>
          </a:p>
          <a:p>
            <a:endParaRPr lang="en-US" altLang="zh-TW" sz="2800" dirty="0" smtClean="0">
              <a:latin typeface="微軟正黑體" pitchFamily="34" charset="-120"/>
              <a:ea typeface="微軟正黑體" pitchFamily="34" charset="-120"/>
            </a:endParaRPr>
          </a:p>
          <a:p>
            <a:pPr marL="0" indent="0">
              <a:buNone/>
            </a:pPr>
            <a:r>
              <a:rPr lang="zh-TW" altLang="en-US" sz="2800" dirty="0" smtClean="0">
                <a:latin typeface="微軟正黑體" pitchFamily="34" charset="-120"/>
                <a:ea typeface="微軟正黑體" pitchFamily="34" charset="-120"/>
              </a:rPr>
              <a:t>台灣展翅協會   </a:t>
            </a:r>
            <a:r>
              <a:rPr lang="en-US" altLang="zh-TW" sz="2800" dirty="0" smtClean="0">
                <a:latin typeface="微軟正黑體" pitchFamily="34" charset="-120"/>
                <a:ea typeface="微軟正黑體" pitchFamily="34" charset="-120"/>
                <a:hlinkClick r:id="rId2"/>
              </a:rPr>
              <a:t>www.ecpat.org.tw</a:t>
            </a:r>
            <a:endParaRPr lang="en-US" altLang="zh-TW" sz="2800" dirty="0" smtClean="0">
              <a:latin typeface="微軟正黑體" pitchFamily="34" charset="-120"/>
              <a:ea typeface="微軟正黑體" pitchFamily="34" charset="-120"/>
            </a:endParaRPr>
          </a:p>
          <a:p>
            <a:pPr marL="0" indent="0">
              <a:buNone/>
            </a:pPr>
            <a:r>
              <a:rPr lang="en-US" altLang="zh-TW" sz="2800" dirty="0" smtClean="0">
                <a:latin typeface="微軟正黑體" pitchFamily="34" charset="-120"/>
                <a:ea typeface="微軟正黑體" pitchFamily="34" charset="-120"/>
              </a:rPr>
              <a:t>Web547  </a:t>
            </a:r>
            <a:r>
              <a:rPr lang="zh-TW" altLang="en-US" sz="2800" dirty="0" smtClean="0">
                <a:latin typeface="微軟正黑體" pitchFamily="34" charset="-120"/>
                <a:ea typeface="微軟正黑體" pitchFamily="34" charset="-120"/>
              </a:rPr>
              <a:t>網路檢舉熱線   </a:t>
            </a:r>
            <a:r>
              <a:rPr lang="en-US" altLang="zh-TW" sz="2800" dirty="0" smtClean="0">
                <a:latin typeface="微軟正黑體" pitchFamily="34" charset="-120"/>
                <a:ea typeface="微軟正黑體" pitchFamily="34" charset="-120"/>
                <a:hlinkClick r:id="rId3"/>
              </a:rPr>
              <a:t>www.web547.org.tw</a:t>
            </a:r>
            <a:endParaRPr lang="en-US" altLang="zh-TW" sz="2800" dirty="0" smtClean="0">
              <a:latin typeface="微軟正黑體" pitchFamily="34" charset="-120"/>
              <a:ea typeface="微軟正黑體" pitchFamily="34" charset="-120"/>
            </a:endParaRPr>
          </a:p>
          <a:p>
            <a:pPr marL="0" indent="0">
              <a:buNone/>
            </a:pPr>
            <a:r>
              <a:rPr lang="en-US" altLang="zh-TW" sz="2800" dirty="0" smtClean="0">
                <a:latin typeface="微軟正黑體" pitchFamily="34" charset="-120"/>
                <a:ea typeface="微軟正黑體" pitchFamily="34" charset="-120"/>
              </a:rPr>
              <a:t>Web885 </a:t>
            </a:r>
            <a:r>
              <a:rPr lang="zh-TW" altLang="en-US" sz="2800" dirty="0" smtClean="0">
                <a:latin typeface="微軟正黑體" pitchFamily="34" charset="-120"/>
                <a:ea typeface="微軟正黑體" pitchFamily="34" charset="-120"/>
              </a:rPr>
              <a:t>網路諮詢熱線  </a:t>
            </a:r>
            <a:r>
              <a:rPr lang="en-US" altLang="zh-TW" sz="2800" dirty="0" smtClean="0">
                <a:latin typeface="微軟正黑體" pitchFamily="34" charset="-120"/>
                <a:ea typeface="微軟正黑體" pitchFamily="34" charset="-120"/>
                <a:hlinkClick r:id="rId4"/>
              </a:rPr>
              <a:t>www.web885.org.tw</a:t>
            </a:r>
            <a:endParaRPr lang="en-US" altLang="zh-TW" sz="2800" dirty="0" smtClean="0">
              <a:latin typeface="微軟正黑體" pitchFamily="34" charset="-120"/>
              <a:ea typeface="微軟正黑體" pitchFamily="34" charset="-120"/>
            </a:endParaRPr>
          </a:p>
          <a:p>
            <a:endParaRPr lang="zh-TW" altLang="en-US" sz="2800" dirty="0">
              <a:latin typeface="微軟正黑體" pitchFamily="34" charset="-120"/>
              <a:ea typeface="微軟正黑體" pitchFamily="34" charset="-120"/>
            </a:endParaRPr>
          </a:p>
        </p:txBody>
      </p:sp>
      <p:pic>
        <p:nvPicPr>
          <p:cNvPr id="16" name="Picture 5" descr="\\Ecpattwn\user2012\辦公室\logo\LOGO文宣品用 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8420" y="260648"/>
            <a:ext cx="417646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414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6624736" cy="576064"/>
          </a:xfrm>
        </p:spPr>
        <p:txBody>
          <a:bodyPr>
            <a:normAutofit fontScale="90000"/>
          </a:bodyPr>
          <a:lstStyle/>
          <a:p>
            <a:pPr algn="l"/>
            <a:r>
              <a:rPr lang="zh-TW" altLang="en-US" sz="4000" dirty="0" smtClean="0">
                <a:effectLst>
                  <a:outerShdw blurRad="38100" dist="38100" dir="2700000" algn="tl">
                    <a:srgbClr val="000000">
                      <a:alpha val="43137"/>
                    </a:srgbClr>
                  </a:outerShdw>
                </a:effectLst>
                <a:latin typeface="微軟正黑體" pitchFamily="34" charset="-120"/>
                <a:ea typeface="微軟正黑體" pitchFamily="34" charset="-120"/>
              </a:rPr>
              <a:t>兒少色情是兒</a:t>
            </a:r>
            <a:r>
              <a:rPr lang="zh-TW" altLang="en-US" sz="4000" dirty="0">
                <a:effectLst>
                  <a:outerShdw blurRad="38100" dist="38100" dir="2700000" algn="tl">
                    <a:srgbClr val="000000">
                      <a:alpha val="43137"/>
                    </a:srgbClr>
                  </a:outerShdw>
                </a:effectLst>
                <a:latin typeface="微軟正黑體" pitchFamily="34" charset="-120"/>
                <a:ea typeface="微軟正黑體" pitchFamily="34" charset="-120"/>
              </a:rPr>
              <a:t>少性</a:t>
            </a:r>
            <a:r>
              <a:rPr lang="zh-TW" altLang="en-US" sz="4000" dirty="0" smtClean="0">
                <a:effectLst>
                  <a:outerShdw blurRad="38100" dist="38100" dir="2700000" algn="tl">
                    <a:srgbClr val="000000">
                      <a:alpha val="43137"/>
                    </a:srgbClr>
                  </a:outerShdw>
                </a:effectLst>
                <a:latin typeface="微軟正黑體" pitchFamily="34" charset="-120"/>
                <a:ea typeface="微軟正黑體" pitchFamily="34" charset="-120"/>
              </a:rPr>
              <a:t>剝削形式之一</a:t>
            </a:r>
            <a:r>
              <a:rPr lang="en-US" altLang="zh-TW" sz="4000" dirty="0" smtClean="0">
                <a:effectLst>
                  <a:outerShdw blurRad="38100" dist="38100" dir="2700000" algn="tl">
                    <a:srgbClr val="000000">
                      <a:alpha val="43137"/>
                    </a:srgbClr>
                  </a:outerShdw>
                </a:effectLst>
                <a:latin typeface="微軟正黑體" pitchFamily="34" charset="-120"/>
                <a:ea typeface="微軟正黑體" pitchFamily="34" charset="-120"/>
              </a:rPr>
              <a:t> </a:t>
            </a:r>
            <a:endParaRPr lang="zh-TW" altLang="en-US" sz="4000"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323528" y="1628800"/>
            <a:ext cx="8496944" cy="4248472"/>
          </a:xfrm>
        </p:spPr>
        <p:txBody>
          <a:bodyPr>
            <a:normAutofit/>
          </a:bodyPr>
          <a:lstStyle/>
          <a:p>
            <a:r>
              <a:rPr lang="zh-TW" altLang="en-US" sz="2800" dirty="0" smtClean="0">
                <a:latin typeface="微軟正黑體" pitchFamily="34" charset="-120"/>
                <a:ea typeface="微軟正黑體" pitchFamily="34" charset="-120"/>
              </a:rPr>
              <a:t>國際公約</a:t>
            </a:r>
            <a:endParaRPr lang="en-US" altLang="zh-TW" sz="2800" dirty="0" smtClean="0">
              <a:latin typeface="微軟正黑體" pitchFamily="34" charset="-120"/>
              <a:ea typeface="微軟正黑體" pitchFamily="34" charset="-120"/>
            </a:endParaRPr>
          </a:p>
          <a:p>
            <a:pPr marL="0" indent="0">
              <a:buNone/>
            </a:pPr>
            <a:r>
              <a:rPr lang="zh-TW" altLang="en-US"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sym typeface="Wingdings 3"/>
              </a:rPr>
              <a:t></a:t>
            </a:r>
            <a:r>
              <a:rPr lang="zh-TW" altLang="en-US" sz="2800" dirty="0" smtClean="0">
                <a:latin typeface="微軟正黑體" pitchFamily="34" charset="-120"/>
                <a:ea typeface="微軟正黑體" pitchFamily="34" charset="-120"/>
              </a:rPr>
              <a:t>聯合國</a:t>
            </a:r>
            <a:r>
              <a:rPr lang="zh-TW" altLang="en-US" sz="2800" dirty="0">
                <a:latin typeface="微軟正黑體" pitchFamily="34" charset="-120"/>
                <a:ea typeface="微軟正黑體" pitchFamily="34" charset="-120"/>
              </a:rPr>
              <a:t>兒童權利</a:t>
            </a:r>
            <a:r>
              <a:rPr lang="zh-TW" altLang="en-US" sz="2800" dirty="0" smtClean="0">
                <a:latin typeface="微軟正黑體" pitchFamily="34" charset="-120"/>
                <a:ea typeface="微軟正黑體" pitchFamily="34" charset="-120"/>
              </a:rPr>
              <a:t>公約第</a:t>
            </a:r>
            <a:r>
              <a:rPr lang="en-US" altLang="zh-TW" sz="2800" dirty="0">
                <a:latin typeface="微軟正黑體" pitchFamily="34" charset="-120"/>
                <a:ea typeface="微軟正黑體" pitchFamily="34" charset="-120"/>
              </a:rPr>
              <a:t>34</a:t>
            </a:r>
            <a:r>
              <a:rPr lang="zh-TW" altLang="en-US" sz="2800" dirty="0" smtClean="0">
                <a:latin typeface="微軟正黑體" pitchFamily="34" charset="-120"/>
                <a:ea typeface="微軟正黑體" pitchFamily="34" charset="-120"/>
              </a:rPr>
              <a:t>條</a:t>
            </a:r>
            <a:r>
              <a:rPr lang="en-US" altLang="zh-TW" sz="2800" dirty="0" smtClean="0">
                <a:latin typeface="微軟正黑體" pitchFamily="34" charset="-120"/>
                <a:ea typeface="微軟正黑體" pitchFamily="34" charset="-120"/>
              </a:rPr>
              <a:t>(1989)</a:t>
            </a:r>
          </a:p>
          <a:p>
            <a:pPr marL="0" indent="0">
              <a:buNone/>
            </a:pPr>
            <a:r>
              <a:rPr lang="zh-TW" altLang="en-US" sz="2800" b="1" dirty="0" smtClean="0"/>
              <a:t>     </a:t>
            </a:r>
            <a:r>
              <a:rPr lang="zh-TW" altLang="en-US" sz="2800" dirty="0">
                <a:latin typeface="微軟正黑體" pitchFamily="34" charset="-120"/>
                <a:ea typeface="微軟正黑體" pitchFamily="34" charset="-120"/>
                <a:sym typeface="Wingdings 3"/>
              </a:rPr>
              <a:t></a:t>
            </a:r>
            <a:r>
              <a:rPr lang="zh-TW" altLang="zh-TW" sz="2800" dirty="0" smtClean="0">
                <a:latin typeface="微軟正黑體" pitchFamily="34" charset="-120"/>
                <a:ea typeface="微軟正黑體" pitchFamily="34" charset="-120"/>
              </a:rPr>
              <a:t>兒童</a:t>
            </a:r>
            <a:r>
              <a:rPr lang="zh-TW" altLang="zh-TW" sz="2800" dirty="0">
                <a:latin typeface="微軟正黑體" pitchFamily="34" charset="-120"/>
                <a:ea typeface="微軟正黑體" pitchFamily="34" charset="-120"/>
              </a:rPr>
              <a:t>權利公約關於買賣兒童、兒童</a:t>
            </a:r>
            <a:r>
              <a:rPr lang="zh-TW" altLang="zh-TW" sz="2800" dirty="0" smtClean="0">
                <a:latin typeface="微軟正黑體" pitchFamily="34" charset="-120"/>
                <a:ea typeface="微軟正黑體" pitchFamily="34" charset="-120"/>
              </a:rPr>
              <a:t>賣淫和</a:t>
            </a:r>
            <a:r>
              <a:rPr lang="zh-TW" altLang="en-US" sz="2800" dirty="0" smtClean="0">
                <a:latin typeface="微軟正黑體" pitchFamily="34" charset="-120"/>
                <a:ea typeface="微軟正黑體" pitchFamily="34" charset="-120"/>
              </a:rPr>
              <a:t> </a:t>
            </a:r>
            <a:endParaRPr lang="en-US" altLang="zh-TW" sz="2800" dirty="0" smtClean="0">
              <a:latin typeface="微軟正黑體" pitchFamily="34" charset="-120"/>
              <a:ea typeface="微軟正黑體" pitchFamily="34" charset="-120"/>
            </a:endParaRPr>
          </a:p>
          <a:p>
            <a:pPr marL="0" indent="0">
              <a:buNone/>
            </a:pPr>
            <a:r>
              <a:rPr lang="zh-TW" altLang="en-US" sz="2800" dirty="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     </a:t>
            </a:r>
            <a:r>
              <a:rPr lang="zh-TW" altLang="zh-TW" sz="2800" dirty="0" smtClean="0">
                <a:latin typeface="微軟正黑體" pitchFamily="34" charset="-120"/>
                <a:ea typeface="微軟正黑體" pitchFamily="34" charset="-120"/>
              </a:rPr>
              <a:t>兒童</a:t>
            </a:r>
            <a:r>
              <a:rPr lang="zh-TW" altLang="zh-TW" sz="2800" dirty="0">
                <a:latin typeface="微軟正黑體" pitchFamily="34" charset="-120"/>
                <a:ea typeface="微軟正黑體" pitchFamily="34" charset="-120"/>
              </a:rPr>
              <a:t>色情</a:t>
            </a:r>
            <a:r>
              <a:rPr lang="zh-TW" altLang="zh-TW" sz="2800" dirty="0" smtClean="0">
                <a:latin typeface="微軟正黑體" pitchFamily="34" charset="-120"/>
                <a:ea typeface="微軟正黑體" pitchFamily="34" charset="-120"/>
              </a:rPr>
              <a:t>製品問題</a:t>
            </a:r>
            <a:r>
              <a:rPr lang="zh-TW" altLang="zh-TW" sz="2800" dirty="0">
                <a:latin typeface="微軟正黑體" pitchFamily="34" charset="-120"/>
                <a:ea typeface="微軟正黑體" pitchFamily="34" charset="-120"/>
              </a:rPr>
              <a:t>的任擇</a:t>
            </a:r>
            <a:r>
              <a:rPr lang="zh-TW" altLang="zh-TW" sz="2800" dirty="0" smtClean="0">
                <a:latin typeface="微軟正黑體" pitchFamily="34" charset="-120"/>
                <a:ea typeface="微軟正黑體" pitchFamily="34" charset="-120"/>
              </a:rPr>
              <a:t>議定書</a:t>
            </a:r>
            <a:r>
              <a:rPr lang="en-US" altLang="zh-TW" sz="2800" dirty="0" smtClean="0">
                <a:latin typeface="微軟正黑體" pitchFamily="34" charset="-120"/>
                <a:ea typeface="微軟正黑體" pitchFamily="34" charset="-120"/>
              </a:rPr>
              <a:t>(2000)</a:t>
            </a:r>
          </a:p>
          <a:p>
            <a:pPr marL="0" indent="0">
              <a:buNone/>
            </a:pPr>
            <a:r>
              <a:rPr lang="zh-TW" altLang="en-US" sz="2800" b="1" dirty="0" smtClean="0"/>
              <a:t>     </a:t>
            </a:r>
            <a:r>
              <a:rPr lang="zh-TW" altLang="en-US" sz="2800" dirty="0">
                <a:latin typeface="微軟正黑體" pitchFamily="34" charset="-120"/>
                <a:ea typeface="微軟正黑體" pitchFamily="34" charset="-120"/>
                <a:sym typeface="Wingdings 3"/>
              </a:rPr>
              <a:t></a:t>
            </a:r>
            <a:r>
              <a:rPr lang="zh-TW" altLang="zh-TW" sz="2800" dirty="0" smtClean="0">
                <a:latin typeface="微軟正黑體" pitchFamily="34" charset="-120"/>
                <a:ea typeface="微軟正黑體" pitchFamily="34" charset="-120"/>
              </a:rPr>
              <a:t>歐洲議會</a:t>
            </a:r>
            <a:r>
              <a:rPr lang="zh-TW" altLang="zh-TW" sz="2800" dirty="0">
                <a:latin typeface="微軟正黑體" pitchFamily="34" charset="-120"/>
                <a:ea typeface="微軟正黑體" pitchFamily="34" charset="-120"/>
              </a:rPr>
              <a:t>保護兒少免於性剝削與性虐待</a:t>
            </a:r>
            <a:r>
              <a:rPr lang="zh-TW" altLang="zh-TW" sz="2800" dirty="0" smtClean="0">
                <a:latin typeface="微軟正黑體" pitchFamily="34" charset="-120"/>
                <a:ea typeface="微軟正黑體" pitchFamily="34" charset="-120"/>
              </a:rPr>
              <a:t>公約</a:t>
            </a:r>
            <a:r>
              <a:rPr lang="en-US" altLang="zh-TW" sz="2800" dirty="0" smtClean="0">
                <a:latin typeface="微軟正黑體" pitchFamily="34" charset="-120"/>
                <a:ea typeface="微軟正黑體" pitchFamily="34" charset="-120"/>
              </a:rPr>
              <a:t>(2007)</a:t>
            </a:r>
            <a:endParaRPr lang="zh-TW" altLang="zh-TW" sz="2800" dirty="0">
              <a:latin typeface="微軟正黑體" pitchFamily="34" charset="-120"/>
              <a:ea typeface="微軟正黑體" pitchFamily="34" charset="-120"/>
            </a:endParaRPr>
          </a:p>
          <a:p>
            <a:pPr marL="0" indent="0">
              <a:buNone/>
            </a:pPr>
            <a:endParaRPr lang="zh-TW" altLang="zh-TW" dirty="0">
              <a:latin typeface="微軟正黑體" pitchFamily="34" charset="-120"/>
              <a:ea typeface="微軟正黑體" pitchFamily="34" charset="-120"/>
            </a:endParaRPr>
          </a:p>
          <a:p>
            <a:pPr marL="0" indent="0">
              <a:buNone/>
            </a:pPr>
            <a:endParaRPr lang="en-US" altLang="zh-TW" dirty="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endParaRPr lang="zh-TW" altLang="en-US" dirty="0"/>
          </a:p>
        </p:txBody>
      </p:sp>
    </p:spTree>
    <p:extLst>
      <p:ext uri="{BB962C8B-B14F-4D97-AF65-F5344CB8AC3E}">
        <p14:creationId xmlns:p14="http://schemas.microsoft.com/office/powerpoint/2010/main" val="3510032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6840760" cy="576064"/>
          </a:xfrm>
        </p:spPr>
        <p:txBody>
          <a:bodyPr>
            <a:normAutofit fontScale="90000"/>
          </a:bodyPr>
          <a:lstStyle/>
          <a:p>
            <a:pPr algn="l"/>
            <a:r>
              <a:rPr lang="zh-TW" altLang="en-US" sz="4000" dirty="0">
                <a:latin typeface="微軟正黑體" pitchFamily="34" charset="-120"/>
                <a:ea typeface="微軟正黑體" pitchFamily="34" charset="-120"/>
              </a:rPr>
              <a:t>聯合國兒童權利公約第</a:t>
            </a:r>
            <a:r>
              <a:rPr lang="en-US" altLang="zh-TW" sz="4000" dirty="0">
                <a:latin typeface="微軟正黑體" pitchFamily="34" charset="-120"/>
                <a:ea typeface="微軟正黑體" pitchFamily="34" charset="-120"/>
              </a:rPr>
              <a:t>34</a:t>
            </a:r>
            <a:r>
              <a:rPr lang="zh-TW" altLang="en-US" sz="4000" dirty="0">
                <a:latin typeface="微軟正黑體" pitchFamily="34" charset="-120"/>
                <a:ea typeface="微軟正黑體" pitchFamily="34" charset="-120"/>
              </a:rPr>
              <a:t>條</a:t>
            </a:r>
            <a:endParaRPr lang="zh-TW" altLang="en-US" sz="4000" dirty="0"/>
          </a:p>
        </p:txBody>
      </p:sp>
      <p:sp>
        <p:nvSpPr>
          <p:cNvPr id="3" name="內容版面配置區 2"/>
          <p:cNvSpPr>
            <a:spLocks noGrp="1"/>
          </p:cNvSpPr>
          <p:nvPr>
            <p:ph idx="1"/>
          </p:nvPr>
        </p:nvSpPr>
        <p:spPr/>
        <p:txBody>
          <a:bodyPr/>
          <a:lstStyle/>
          <a:p>
            <a:r>
              <a:rPr lang="zh-TW" altLang="zh-TW" sz="2800" dirty="0">
                <a:latin typeface="微軟正黑體" pitchFamily="34" charset="-120"/>
                <a:ea typeface="微軟正黑體" pitchFamily="34" charset="-120"/>
              </a:rPr>
              <a:t>締約國承擔保護兒童免遭一切形式的色情剝削和性侵犯之害，為此目的，締約國尤應採取一切適當的國家、雙邊和多邊措施，以防止：</a:t>
            </a:r>
          </a:p>
          <a:p>
            <a:pPr marL="0" indent="0">
              <a:buNone/>
            </a:pP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a:t>
            </a:r>
            <a:r>
              <a:rPr lang="en-US" altLang="zh-TW" sz="2800" dirty="0">
                <a:latin typeface="微軟正黑體" pitchFamily="34" charset="-120"/>
                <a:ea typeface="微軟正黑體" pitchFamily="34" charset="-120"/>
              </a:rPr>
              <a:t>a)	</a:t>
            </a:r>
            <a:r>
              <a:rPr lang="zh-TW" altLang="zh-TW" sz="2800" dirty="0">
                <a:latin typeface="微軟正黑體" pitchFamily="34" charset="-120"/>
                <a:ea typeface="微軟正黑體" pitchFamily="34" charset="-120"/>
              </a:rPr>
              <a:t>引誘或強迫兒童從事任何非法的性活動；</a:t>
            </a:r>
          </a:p>
          <a:p>
            <a:pPr marL="0" indent="0">
              <a:buNone/>
            </a:pP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a:t>
            </a:r>
            <a:r>
              <a:rPr lang="en-US" altLang="zh-TW" sz="2800" dirty="0">
                <a:latin typeface="微軟正黑體" pitchFamily="34" charset="-120"/>
                <a:ea typeface="微軟正黑體" pitchFamily="34" charset="-120"/>
              </a:rPr>
              <a:t>b)	</a:t>
            </a:r>
            <a:r>
              <a:rPr lang="zh-TW" altLang="zh-TW" sz="2800" dirty="0">
                <a:latin typeface="微軟正黑體" pitchFamily="34" charset="-120"/>
                <a:ea typeface="微軟正黑體" pitchFamily="34" charset="-120"/>
              </a:rPr>
              <a:t>利用兒童賣淫或從事其他非法的性行為；</a:t>
            </a:r>
          </a:p>
          <a:p>
            <a:pPr marL="0" indent="0">
              <a:buNone/>
            </a:pP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a:t>
            </a:r>
            <a:r>
              <a:rPr lang="en-US" altLang="zh-TW" sz="2800" dirty="0">
                <a:latin typeface="微軟正黑體" pitchFamily="34" charset="-120"/>
                <a:ea typeface="微軟正黑體" pitchFamily="34" charset="-120"/>
              </a:rPr>
              <a:t>c)	</a:t>
            </a:r>
            <a:r>
              <a:rPr lang="zh-TW" altLang="zh-TW" sz="2800" dirty="0">
                <a:latin typeface="微軟正黑體" pitchFamily="34" charset="-120"/>
                <a:ea typeface="微軟正黑體" pitchFamily="34" charset="-120"/>
              </a:rPr>
              <a:t>利用兒童進行淫穢性表演和充當淫穢題材。</a:t>
            </a:r>
          </a:p>
          <a:p>
            <a:endParaRPr lang="zh-TW" altLang="en-US" dirty="0"/>
          </a:p>
        </p:txBody>
      </p:sp>
    </p:spTree>
    <p:extLst>
      <p:ext uri="{BB962C8B-B14F-4D97-AF65-F5344CB8AC3E}">
        <p14:creationId xmlns:p14="http://schemas.microsoft.com/office/powerpoint/2010/main" val="3916703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7776864" cy="576064"/>
          </a:xfrm>
        </p:spPr>
        <p:txBody>
          <a:bodyPr>
            <a:normAutofit fontScale="90000"/>
          </a:bodyPr>
          <a:lstStyle/>
          <a:p>
            <a:pPr algn="l"/>
            <a:r>
              <a:rPr lang="zh-TW" altLang="en-US" sz="4400" dirty="0">
                <a:latin typeface="微軟正黑體" pitchFamily="34" charset="-120"/>
                <a:ea typeface="微軟正黑體" pitchFamily="34" charset="-120"/>
              </a:rPr>
              <a:t>兒少色情剝削兒少的方式</a:t>
            </a:r>
            <a:endParaRPr lang="zh-TW" altLang="en-US" sz="4400" dirty="0"/>
          </a:p>
        </p:txBody>
      </p:sp>
      <p:sp>
        <p:nvSpPr>
          <p:cNvPr id="3" name="內容版面配置區 2"/>
          <p:cNvSpPr>
            <a:spLocks noGrp="1"/>
          </p:cNvSpPr>
          <p:nvPr>
            <p:ph idx="1"/>
          </p:nvPr>
        </p:nvSpPr>
        <p:spPr/>
        <p:txBody>
          <a:bodyPr>
            <a:normAutofit/>
          </a:bodyPr>
          <a:lstStyle/>
          <a:p>
            <a:pPr marL="342900" lvl="1" indent="-342900">
              <a:buClr>
                <a:schemeClr val="accent1"/>
              </a:buClr>
              <a:buSzPct val="75000"/>
              <a:buFont typeface="Wingdings" pitchFamily="2" charset="2"/>
              <a:buChar char=""/>
            </a:pPr>
            <a:r>
              <a:rPr lang="zh-TW" altLang="en-US" sz="2800" dirty="0">
                <a:latin typeface="微軟正黑體" pitchFamily="34" charset="-120"/>
                <a:ea typeface="微軟正黑體" pitchFamily="34" charset="-120"/>
              </a:rPr>
              <a:t>兒</a:t>
            </a:r>
            <a:r>
              <a:rPr lang="zh-TW" altLang="en-US" sz="2800" dirty="0" smtClean="0">
                <a:latin typeface="微軟正黑體" pitchFamily="34" charset="-120"/>
                <a:ea typeface="微軟正黑體" pitchFamily="34" charset="-120"/>
              </a:rPr>
              <a:t>少被引誘、欺騙</a:t>
            </a:r>
            <a:r>
              <a:rPr lang="zh-TW" altLang="en-US" sz="2800" dirty="0">
                <a:latin typeface="微軟正黑體" pitchFamily="34" charset="-120"/>
                <a:ea typeface="微軟正黑體" pitchFamily="34" charset="-120"/>
              </a:rPr>
              <a:t>或</a:t>
            </a:r>
            <a:r>
              <a:rPr lang="zh-TW" altLang="en-US" sz="2800" dirty="0" smtClean="0">
                <a:latin typeface="微軟正黑體" pitchFamily="34" charset="-120"/>
                <a:ea typeface="微軟正黑體" pitchFamily="34" charset="-120"/>
              </a:rPr>
              <a:t>強迫等方式進行</a:t>
            </a:r>
            <a:r>
              <a:rPr lang="zh-TW" altLang="en-US" sz="2800" dirty="0">
                <a:latin typeface="微軟正黑體" pitchFamily="34" charset="-120"/>
                <a:ea typeface="微軟正黑體" pitchFamily="34" charset="-120"/>
              </a:rPr>
              <a:t>性行為</a:t>
            </a:r>
            <a:r>
              <a:rPr lang="zh-TW" altLang="en-US" sz="2800" dirty="0" smtClean="0">
                <a:latin typeface="微軟正黑體" pitchFamily="34" charset="-120"/>
                <a:ea typeface="微軟正黑體" pitchFamily="34" charset="-120"/>
              </a:rPr>
              <a:t>，或也</a:t>
            </a:r>
            <a:r>
              <a:rPr lang="zh-TW" altLang="en-US" sz="2800" dirty="0">
                <a:latin typeface="微軟正黑體" pitchFamily="34" charset="-120"/>
                <a:ea typeface="微軟正黑體" pitchFamily="34" charset="-120"/>
              </a:rPr>
              <a:t>有可能在兒少不知情的情況</a:t>
            </a:r>
            <a:r>
              <a:rPr lang="zh-TW" altLang="en-US" sz="2800" dirty="0" smtClean="0">
                <a:latin typeface="微軟正黑體" pitchFamily="34" charset="-120"/>
                <a:ea typeface="微軟正黑體" pitchFamily="34" charset="-120"/>
              </a:rPr>
              <a:t>下，被拍攝製造成色情製品。</a:t>
            </a:r>
            <a:endParaRPr lang="en-US" altLang="zh-TW" sz="2800" dirty="0" smtClean="0">
              <a:latin typeface="微軟正黑體" pitchFamily="34" charset="-120"/>
              <a:ea typeface="微軟正黑體" pitchFamily="34" charset="-120"/>
            </a:endParaRPr>
          </a:p>
          <a:p>
            <a:pPr marL="342900" lvl="1" indent="-342900">
              <a:buClr>
                <a:schemeClr val="accent1"/>
              </a:buClr>
              <a:buSzPct val="75000"/>
              <a:buFont typeface="Wingdings" pitchFamily="2" charset="2"/>
              <a:buChar char=""/>
            </a:pPr>
            <a:r>
              <a:rPr lang="zh-TW" altLang="en-US" sz="2800" dirty="0" smtClean="0">
                <a:latin typeface="微軟正黑體" pitchFamily="34" charset="-120"/>
                <a:ea typeface="微軟正黑體" pitchFamily="34" charset="-120"/>
              </a:rPr>
              <a:t>這些</a:t>
            </a:r>
            <a:r>
              <a:rPr lang="zh-TW" altLang="en-US" sz="2800" dirty="0">
                <a:latin typeface="微軟正黑體" pitchFamily="34" charset="-120"/>
                <a:ea typeface="微軟正黑體" pitchFamily="34" charset="-120"/>
              </a:rPr>
              <a:t>影像被儲存、散播、販賣或</a:t>
            </a:r>
            <a:r>
              <a:rPr lang="zh-TW" altLang="en-US" sz="2800" dirty="0" smtClean="0">
                <a:latin typeface="微軟正黑體" pitchFamily="34" charset="-120"/>
                <a:ea typeface="微軟正黑體" pitchFamily="34" charset="-120"/>
              </a:rPr>
              <a:t>交易，對被害兒少產生持續性的傷害。</a:t>
            </a:r>
            <a:endParaRPr lang="en-US" altLang="zh-TW" sz="2800" dirty="0" smtClean="0">
              <a:latin typeface="微軟正黑體" pitchFamily="34" charset="-120"/>
              <a:ea typeface="微軟正黑體" pitchFamily="34" charset="-120"/>
            </a:endParaRPr>
          </a:p>
          <a:p>
            <a:pPr marL="342900" lvl="1" indent="-342900">
              <a:buClr>
                <a:schemeClr val="accent1"/>
              </a:buClr>
              <a:buSzPct val="75000"/>
              <a:buFont typeface="Wingdings" pitchFamily="2" charset="2"/>
              <a:buChar char=""/>
            </a:pPr>
            <a:r>
              <a:rPr lang="zh-TW" altLang="en-US" sz="2800" dirty="0" smtClean="0">
                <a:latin typeface="微軟正黑體" pitchFamily="34" charset="-120"/>
                <a:ea typeface="微軟正黑體" pitchFamily="34" charset="-120"/>
              </a:rPr>
              <a:t>兒</a:t>
            </a:r>
            <a:r>
              <a:rPr lang="zh-TW" altLang="en-US" sz="2800" dirty="0">
                <a:latin typeface="微軟正黑體" pitchFamily="34" charset="-120"/>
                <a:ea typeface="微軟正黑體" pitchFamily="34" charset="-120"/>
              </a:rPr>
              <a:t>少色情的製造者常常使用他們的產品去強迫、恐嚇、或威脅影像被揭露的兒少；而其他取得影像的人</a:t>
            </a:r>
            <a:r>
              <a:rPr lang="zh-TW" altLang="en-US" sz="2800" dirty="0" smtClean="0">
                <a:latin typeface="微軟正黑體" pitchFamily="34" charset="-120"/>
                <a:ea typeface="微軟正黑體" pitchFamily="34" charset="-120"/>
              </a:rPr>
              <a:t>，會利用影像說服</a:t>
            </a:r>
            <a:r>
              <a:rPr lang="zh-TW" altLang="en-US" sz="2800" dirty="0">
                <a:latin typeface="微軟正黑體" pitchFamily="34" charset="-120"/>
                <a:ea typeface="微軟正黑體" pitchFamily="34" charset="-120"/>
              </a:rPr>
              <a:t>與引誘其他兒少接受虐待</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marL="342900" lvl="1" indent="-342900">
              <a:buClr>
                <a:schemeClr val="accent1"/>
              </a:buClr>
              <a:buSzPct val="75000"/>
              <a:buFont typeface="Wingdings" pitchFamily="2" charset="2"/>
              <a:buChar char=""/>
            </a:pPr>
            <a:endParaRPr lang="zh-TW" altLang="en-US" sz="2800" dirty="0">
              <a:latin typeface="微軟正黑體" pitchFamily="34" charset="-120"/>
              <a:ea typeface="微軟正黑體" pitchFamily="34" charset="-120"/>
            </a:endParaRPr>
          </a:p>
          <a:p>
            <a:pPr marL="342900" lvl="1" indent="-342900">
              <a:buClr>
                <a:schemeClr val="accent1"/>
              </a:buClr>
              <a:buSzPct val="75000"/>
              <a:buFont typeface="Wingdings" pitchFamily="2" charset="2"/>
              <a:buChar char=""/>
            </a:pPr>
            <a:endParaRPr lang="en-US" altLang="zh-TW" b="1" dirty="0" smtClean="0">
              <a:latin typeface="微軟正黑體" pitchFamily="34" charset="-120"/>
              <a:ea typeface="微軟正黑體" pitchFamily="34" charset="-120"/>
            </a:endParaRPr>
          </a:p>
          <a:p>
            <a:pPr marL="342900" lvl="1" indent="-342900">
              <a:buClr>
                <a:schemeClr val="accent1"/>
              </a:buClr>
              <a:buSzPct val="75000"/>
              <a:buFont typeface="Wingdings" pitchFamily="2" charset="2"/>
              <a:buChar char=""/>
            </a:pPr>
            <a:endParaRPr lang="en-US" altLang="zh-TW" b="1" dirty="0">
              <a:latin typeface="微軟正黑體" pitchFamily="34" charset="-120"/>
              <a:ea typeface="微軟正黑體" pitchFamily="34" charset="-120"/>
            </a:endParaRPr>
          </a:p>
          <a:p>
            <a:pPr marL="342900" lvl="1" indent="-342900">
              <a:buClr>
                <a:schemeClr val="accent1"/>
              </a:buClr>
              <a:buSzPct val="75000"/>
              <a:buFont typeface="Wingdings" pitchFamily="2" charset="2"/>
              <a:buChar char=""/>
            </a:pPr>
            <a:endParaRPr lang="en-US" altLang="zh-TW" b="1" dirty="0" smtClean="0">
              <a:latin typeface="微軟正黑體" pitchFamily="34" charset="-120"/>
              <a:ea typeface="微軟正黑體" pitchFamily="34" charset="-120"/>
            </a:endParaRPr>
          </a:p>
          <a:p>
            <a:pPr marL="342900" lvl="1" indent="-342900">
              <a:buClr>
                <a:schemeClr val="accent1"/>
              </a:buClr>
              <a:buSzPct val="75000"/>
              <a:buFont typeface="Wingdings" pitchFamily="2" charset="2"/>
              <a:buChar char=""/>
            </a:pPr>
            <a:endParaRPr lang="en-US" altLang="zh-TW" b="1" dirty="0">
              <a:latin typeface="微軟正黑體" pitchFamily="34" charset="-120"/>
              <a:ea typeface="微軟正黑體" pitchFamily="34" charset="-120"/>
            </a:endParaRPr>
          </a:p>
          <a:p>
            <a:endParaRPr lang="zh-TW" altLang="en-US" dirty="0"/>
          </a:p>
        </p:txBody>
      </p:sp>
    </p:spTree>
    <p:extLst>
      <p:ext uri="{BB962C8B-B14F-4D97-AF65-F5344CB8AC3E}">
        <p14:creationId xmlns:p14="http://schemas.microsoft.com/office/powerpoint/2010/main" val="3304118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7272808" cy="576064"/>
          </a:xfrm>
        </p:spPr>
        <p:txBody>
          <a:bodyPr>
            <a:normAutofit fontScale="90000"/>
          </a:bodyPr>
          <a:lstStyle/>
          <a:p>
            <a:pPr algn="l"/>
            <a:r>
              <a:rPr lang="zh-TW" altLang="en-US" sz="4400" dirty="0" smtClean="0">
                <a:latin typeface="微軟正黑體" pitchFamily="34" charset="-120"/>
                <a:ea typeface="微軟正黑體" pitchFamily="34" charset="-120"/>
              </a:rPr>
              <a:t>兒少色情是性販運的原因之一</a:t>
            </a:r>
            <a:endParaRPr lang="zh-TW" altLang="en-US" sz="4400"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pPr marL="342900" lvl="1" indent="-342900">
              <a:buClr>
                <a:schemeClr val="accent1"/>
              </a:buClr>
              <a:buSzPct val="75000"/>
              <a:buFont typeface="Wingdings" pitchFamily="2" charset="2"/>
              <a:buChar char=""/>
            </a:pPr>
            <a:r>
              <a:rPr lang="zh-TW" altLang="en-US" sz="2800" dirty="0">
                <a:latin typeface="微軟正黑體" pitchFamily="34" charset="-120"/>
                <a:ea typeface="微軟正黑體" pitchFamily="34" charset="-120"/>
              </a:rPr>
              <a:t>「消費」兒少色情的人使得兒少性剝削問題氾濫，因為他們創造了更多的需求</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marL="342900" lvl="1" indent="-342900">
              <a:buClr>
                <a:schemeClr val="accent1"/>
              </a:buClr>
              <a:buSzPct val="75000"/>
              <a:buFont typeface="Wingdings" pitchFamily="2" charset="2"/>
              <a:buChar char=""/>
            </a:pPr>
            <a:r>
              <a:rPr lang="zh-TW" altLang="zh-TW" sz="2800" dirty="0">
                <a:latin typeface="微軟正黑體" pitchFamily="34" charset="-120"/>
                <a:ea typeface="微軟正黑體" pitchFamily="34" charset="-120"/>
              </a:rPr>
              <a:t>聯合國</a:t>
            </a:r>
            <a:r>
              <a:rPr lang="en-US" altLang="zh-TW" sz="2800" dirty="0">
                <a:latin typeface="微軟正黑體" pitchFamily="34" charset="-120"/>
                <a:ea typeface="微軟正黑體" pitchFamily="34" charset="-120"/>
              </a:rPr>
              <a:t>2009</a:t>
            </a:r>
            <a:r>
              <a:rPr lang="zh-TW" altLang="en-US" sz="2800" dirty="0">
                <a:latin typeface="微軟正黑體" pitchFamily="34" charset="-120"/>
                <a:ea typeface="微軟正黑體" pitchFamily="34" charset="-120"/>
              </a:rPr>
              <a:t>年一份</a:t>
            </a:r>
            <a:r>
              <a:rPr lang="zh-TW" altLang="zh-TW" sz="2800" dirty="0">
                <a:latin typeface="微軟正黑體" pitchFamily="34" charset="-120"/>
                <a:ea typeface="微軟正黑體" pitchFamily="34" charset="-120"/>
              </a:rPr>
              <a:t>報告中指出，有高達</a:t>
            </a:r>
            <a:r>
              <a:rPr lang="en-US" altLang="zh-TW" sz="2800" dirty="0">
                <a:latin typeface="微軟正黑體" pitchFamily="34" charset="-120"/>
                <a:ea typeface="微軟正黑體" pitchFamily="34" charset="-120"/>
              </a:rPr>
              <a:t>75</a:t>
            </a:r>
            <a:r>
              <a:rPr lang="zh-TW" altLang="zh-TW" sz="2800" dirty="0">
                <a:latin typeface="微軟正黑體" pitchFamily="34" charset="-120"/>
                <a:ea typeface="微軟正黑體" pitchFamily="34" charset="-120"/>
              </a:rPr>
              <a:t>萬個戀童癖者潛伏在網路上</a:t>
            </a:r>
            <a:r>
              <a:rPr lang="zh-TW" altLang="en-US" sz="2800" dirty="0">
                <a:latin typeface="微軟正黑體" pitchFamily="34" charset="-120"/>
                <a:ea typeface="微軟正黑體" pitchFamily="34" charset="-120"/>
              </a:rPr>
              <a:t>，每天至少有</a:t>
            </a:r>
            <a:r>
              <a:rPr lang="en-US" altLang="zh-TW" sz="2800" dirty="0">
                <a:latin typeface="微軟正黑體" pitchFamily="34" charset="-120"/>
                <a:ea typeface="微軟正黑體" pitchFamily="34" charset="-120"/>
              </a:rPr>
              <a:t>200</a:t>
            </a:r>
            <a:r>
              <a:rPr lang="zh-TW" altLang="en-US" sz="2800" dirty="0">
                <a:latin typeface="微軟正黑體" pitchFamily="34" charset="-120"/>
                <a:ea typeface="微軟正黑體" pitchFamily="34" charset="-120"/>
              </a:rPr>
              <a:t>張新的影像被散佈，每年至少可獲益３億－２０億美金</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marL="342900" lvl="1" indent="-342900">
              <a:buClr>
                <a:schemeClr val="accent1"/>
              </a:buClr>
              <a:buSzPct val="75000"/>
              <a:buFont typeface="Wingdings" pitchFamily="2" charset="2"/>
              <a:buChar char=""/>
            </a:pPr>
            <a:endParaRPr lang="en-US" altLang="zh-TW" sz="2800" dirty="0" smtClean="0">
              <a:latin typeface="微軟正黑體" pitchFamily="34" charset="-120"/>
              <a:ea typeface="微軟正黑體" pitchFamily="34" charset="-120"/>
            </a:endParaRPr>
          </a:p>
          <a:p>
            <a:pPr marL="342900" lvl="1" indent="-342900">
              <a:buClr>
                <a:schemeClr val="accent1"/>
              </a:buClr>
              <a:buSzPct val="75000"/>
              <a:buFont typeface="Wingdings" pitchFamily="2" charset="2"/>
              <a:buChar char=""/>
            </a:pPr>
            <a:endParaRPr lang="en-US" altLang="zh-TW" sz="2800" b="1" dirty="0">
              <a:latin typeface="微軟正黑體" pitchFamily="34" charset="-120"/>
              <a:ea typeface="微軟正黑體" pitchFamily="34" charset="-120"/>
            </a:endParaRPr>
          </a:p>
          <a:p>
            <a:pPr marL="342900" lvl="1" indent="-342900">
              <a:buClr>
                <a:schemeClr val="accent1"/>
              </a:buClr>
              <a:buSzPct val="75000"/>
              <a:buFont typeface="Wingdings" pitchFamily="2" charset="2"/>
              <a:buChar char=""/>
            </a:pPr>
            <a:endParaRPr lang="en-US" altLang="zh-TW" sz="2800" dirty="0">
              <a:latin typeface="微軟正黑體" pitchFamily="34" charset="-120"/>
              <a:ea typeface="微軟正黑體" pitchFamily="34" charset="-120"/>
            </a:endParaRPr>
          </a:p>
          <a:p>
            <a:endParaRPr lang="zh-TW" altLang="en-US" dirty="0"/>
          </a:p>
        </p:txBody>
      </p:sp>
    </p:spTree>
    <p:extLst>
      <p:ext uri="{BB962C8B-B14F-4D97-AF65-F5344CB8AC3E}">
        <p14:creationId xmlns:p14="http://schemas.microsoft.com/office/powerpoint/2010/main" val="1556745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7488832" cy="576064"/>
          </a:xfrm>
        </p:spPr>
        <p:txBody>
          <a:bodyPr>
            <a:normAutofit fontScale="90000"/>
          </a:bodyPr>
          <a:lstStyle/>
          <a:p>
            <a:r>
              <a:rPr lang="zh-TW" altLang="en-US" sz="3600" b="1" dirty="0" smtClean="0">
                <a:latin typeface="微軟正黑體" pitchFamily="34" charset="-120"/>
                <a:ea typeface="微軟正黑體" pitchFamily="34" charset="-120"/>
              </a:rPr>
              <a:t>台灣展翅協會</a:t>
            </a:r>
            <a:r>
              <a:rPr lang="en-US" altLang="zh-TW" sz="3600" b="1" dirty="0" smtClean="0">
                <a:latin typeface="微軟正黑體" pitchFamily="34" charset="-120"/>
                <a:ea typeface="微軟正黑體" pitchFamily="34" charset="-120"/>
              </a:rPr>
              <a:t>Web547 </a:t>
            </a:r>
            <a:r>
              <a:rPr lang="zh-TW" altLang="en-US" sz="3600" b="1" dirty="0" smtClean="0">
                <a:latin typeface="微軟正黑體" pitchFamily="34" charset="-120"/>
                <a:ea typeface="微軟正黑體" pitchFamily="34" charset="-120"/>
              </a:rPr>
              <a:t>網路檢舉熱線</a:t>
            </a:r>
            <a:endParaRPr lang="zh-TW" altLang="en-US" sz="3600" b="1" dirty="0">
              <a:latin typeface="微軟正黑體" pitchFamily="34" charset="-120"/>
              <a:ea typeface="微軟正黑體" pitchFamily="34" charset="-120"/>
            </a:endParaRPr>
          </a:p>
        </p:txBody>
      </p:sp>
      <p:graphicFrame>
        <p:nvGraphicFramePr>
          <p:cNvPr id="4" name="資料庫圖表 3"/>
          <p:cNvGraphicFramePr/>
          <p:nvPr>
            <p:extLst>
              <p:ext uri="{D42A27DB-BD31-4B8C-83A1-F6EECF244321}">
                <p14:modId xmlns:p14="http://schemas.microsoft.com/office/powerpoint/2010/main" val="3640514509"/>
              </p:ext>
            </p:extLst>
          </p:nvPr>
        </p:nvGraphicFramePr>
        <p:xfrm>
          <a:off x="4598268" y="1424729"/>
          <a:ext cx="4113696" cy="4221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467544" y="980728"/>
            <a:ext cx="4104456" cy="2554545"/>
          </a:xfrm>
          <a:prstGeom prst="rect">
            <a:avLst/>
          </a:prstGeom>
          <a:noFill/>
        </p:spPr>
        <p:txBody>
          <a:bodyPr wrap="square" rtlCol="0">
            <a:spAutoFit/>
          </a:bodyPr>
          <a:lstStyle/>
          <a:p>
            <a:pPr marL="285750" indent="-285750">
              <a:buFont typeface="Wingdings" pitchFamily="2" charset="2"/>
              <a:buChar char="Ø"/>
            </a:pPr>
            <a:r>
              <a:rPr lang="en-US" altLang="zh-TW" sz="2000" b="1" dirty="0" smtClean="0">
                <a:solidFill>
                  <a:prstClr val="black"/>
                </a:solidFill>
                <a:latin typeface="微軟正黑體" pitchFamily="34" charset="-120"/>
                <a:ea typeface="微軟正黑體" pitchFamily="34" charset="-120"/>
              </a:rPr>
              <a:t>Web547 </a:t>
            </a:r>
            <a:r>
              <a:rPr lang="zh-TW" altLang="en-US" sz="2000" b="1" dirty="0" smtClean="0">
                <a:solidFill>
                  <a:prstClr val="black"/>
                </a:solidFill>
                <a:latin typeface="微軟正黑體" pitchFamily="34" charset="-120"/>
                <a:ea typeface="微軟正黑體" pitchFamily="34" charset="-120"/>
              </a:rPr>
              <a:t>網路檢舉熱線設立於</a:t>
            </a:r>
            <a:r>
              <a:rPr lang="en-US" altLang="zh-TW" sz="2000" b="1" dirty="0" smtClean="0">
                <a:solidFill>
                  <a:prstClr val="black"/>
                </a:solidFill>
                <a:latin typeface="微軟正黑體" pitchFamily="34" charset="-120"/>
                <a:ea typeface="微軟正黑體" pitchFamily="34" charset="-120"/>
              </a:rPr>
              <a:t>1999</a:t>
            </a:r>
            <a:r>
              <a:rPr lang="zh-TW" altLang="en-US" sz="2000" b="1" dirty="0" smtClean="0">
                <a:solidFill>
                  <a:prstClr val="black"/>
                </a:solidFill>
                <a:latin typeface="微軟正黑體" pitchFamily="34" charset="-120"/>
                <a:ea typeface="微軟正黑體" pitchFamily="34" charset="-120"/>
              </a:rPr>
              <a:t>年，是華文世界第一個網路檢舉熱線</a:t>
            </a:r>
            <a:r>
              <a:rPr lang="zh-TW" altLang="en-US" sz="2000" b="1" dirty="0">
                <a:solidFill>
                  <a:prstClr val="black"/>
                </a:solidFill>
                <a:latin typeface="微軟正黑體" pitchFamily="34" charset="-120"/>
                <a:ea typeface="微軟正黑體" pitchFamily="34" charset="-120"/>
              </a:rPr>
              <a:t>，</a:t>
            </a:r>
            <a:r>
              <a:rPr lang="zh-TW" altLang="en-US" sz="2000" b="1" dirty="0" smtClean="0">
                <a:solidFill>
                  <a:prstClr val="black"/>
                </a:solidFill>
                <a:latin typeface="微軟正黑體" pitchFamily="34" charset="-120"/>
                <a:ea typeface="微軟正黑體" pitchFamily="34" charset="-120"/>
              </a:rPr>
              <a:t>主要處理民眾檢舉之網路違法與有害資訊，尤其是兒少色情（兒少性侵害內容）</a:t>
            </a:r>
            <a:endParaRPr lang="en-US" altLang="zh-TW" sz="2000" b="1" dirty="0" smtClean="0">
              <a:solidFill>
                <a:prstClr val="black"/>
              </a:solidFill>
              <a:latin typeface="微軟正黑體" pitchFamily="34" charset="-120"/>
              <a:ea typeface="微軟正黑體" pitchFamily="34" charset="-120"/>
            </a:endParaRPr>
          </a:p>
          <a:p>
            <a:pPr marL="285750" indent="-285750">
              <a:buFont typeface="Wingdings" pitchFamily="2" charset="2"/>
              <a:buChar char="Ø"/>
            </a:pPr>
            <a:r>
              <a:rPr lang="zh-TW" altLang="en-US" sz="2000" b="1" dirty="0" smtClean="0">
                <a:solidFill>
                  <a:prstClr val="black"/>
                </a:solidFill>
                <a:latin typeface="微軟正黑體" pitchFamily="34" charset="-120"/>
                <a:ea typeface="微軟正黑體" pitchFamily="34" charset="-120"/>
              </a:rPr>
              <a:t>依據台灣法律及</a:t>
            </a:r>
            <a:r>
              <a:rPr lang="en-US" altLang="zh-TW" sz="2000" b="1" dirty="0" smtClean="0">
                <a:solidFill>
                  <a:prstClr val="black"/>
                </a:solidFill>
                <a:latin typeface="微軟正黑體" pitchFamily="34" charset="-120"/>
                <a:ea typeface="微軟正黑體" pitchFamily="34" charset="-120"/>
              </a:rPr>
              <a:t>INHOPE</a:t>
            </a:r>
            <a:r>
              <a:rPr lang="zh-TW" altLang="en-US" sz="2000" b="1" dirty="0" smtClean="0">
                <a:solidFill>
                  <a:prstClr val="black"/>
                </a:solidFill>
                <a:latin typeface="微軟正黑體" pitchFamily="34" charset="-120"/>
                <a:ea typeface="微軟正黑體" pitchFamily="34" charset="-120"/>
              </a:rPr>
              <a:t>國際網路檢舉熱線聯盟之規範，受理類別可分為三大類計</a:t>
            </a:r>
            <a:r>
              <a:rPr lang="en-US" altLang="zh-TW" sz="2000" b="1" dirty="0" smtClean="0">
                <a:solidFill>
                  <a:prstClr val="black"/>
                </a:solidFill>
                <a:latin typeface="微軟正黑體" pitchFamily="34" charset="-120"/>
                <a:ea typeface="微軟正黑體" pitchFamily="34" charset="-120"/>
              </a:rPr>
              <a:t>16</a:t>
            </a:r>
            <a:r>
              <a:rPr lang="zh-TW" altLang="en-US" sz="2000" b="1" dirty="0" smtClean="0">
                <a:solidFill>
                  <a:prstClr val="black"/>
                </a:solidFill>
                <a:latin typeface="微軟正黑體" pitchFamily="34" charset="-120"/>
                <a:ea typeface="微軟正黑體" pitchFamily="34" charset="-120"/>
              </a:rPr>
              <a:t>項</a:t>
            </a:r>
            <a:endParaRPr lang="en-US" altLang="zh-TW" sz="2000" b="1" dirty="0">
              <a:solidFill>
                <a:prstClr val="black"/>
              </a:solidFill>
              <a:latin typeface="微軟正黑體" pitchFamily="34" charset="-120"/>
              <a:ea typeface="微軟正黑體" pitchFamily="34" charset="-120"/>
            </a:endParaRPr>
          </a:p>
        </p:txBody>
      </p:sp>
      <p:pic>
        <p:nvPicPr>
          <p:cNvPr id="9" name="圖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580" y="3696032"/>
            <a:ext cx="3456384" cy="2039267"/>
          </a:xfrm>
          <a:prstGeom prst="rect">
            <a:avLst/>
          </a:prstGeom>
        </p:spPr>
      </p:pic>
    </p:spTree>
    <p:extLst>
      <p:ext uri="{BB962C8B-B14F-4D97-AF65-F5344CB8AC3E}">
        <p14:creationId xmlns:p14="http://schemas.microsoft.com/office/powerpoint/2010/main" val="3668131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09檢舉流程圖"/>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617538" y="630238"/>
            <a:ext cx="8526462"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323528" y="260648"/>
            <a:ext cx="5040560" cy="369332"/>
          </a:xfrm>
          <a:prstGeom prst="rect">
            <a:avLst/>
          </a:prstGeom>
          <a:noFill/>
        </p:spPr>
        <p:txBody>
          <a:bodyPr wrap="square" rtlCol="0">
            <a:spAutoFit/>
          </a:bodyPr>
          <a:lstStyle/>
          <a:p>
            <a:r>
              <a:rPr lang="en-US" altLang="zh-TW" dirty="0" smtClean="0">
                <a:effectLst>
                  <a:outerShdw blurRad="38100" dist="38100" dir="2700000" algn="tl">
                    <a:srgbClr val="000000">
                      <a:alpha val="43137"/>
                    </a:srgbClr>
                  </a:outerShdw>
                </a:effectLst>
                <a:latin typeface="微軟正黑體" pitchFamily="34" charset="-120"/>
                <a:ea typeface="微軟正黑體" pitchFamily="34" charset="-120"/>
              </a:rPr>
              <a:t>Web547</a:t>
            </a: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檢舉熱線檢舉流程圖</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903602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Autofit/>
          </a:bodyPr>
          <a:lstStyle/>
          <a:p>
            <a:r>
              <a:rPr lang="zh-TW" altLang="en-US" sz="4000" dirty="0">
                <a:latin typeface="微軟正黑體" pitchFamily="34" charset="-120"/>
                <a:ea typeface="微軟正黑體" pitchFamily="34" charset="-120"/>
              </a:rPr>
              <a:t>兒少色情的嚴重性</a:t>
            </a:r>
            <a:endParaRPr lang="zh-TW" altLang="en-US" sz="4000" dirty="0"/>
          </a:p>
        </p:txBody>
      </p:sp>
      <p:sp>
        <p:nvSpPr>
          <p:cNvPr id="8" name="內容版面配置區 7"/>
          <p:cNvSpPr>
            <a:spLocks noGrp="1"/>
          </p:cNvSpPr>
          <p:nvPr>
            <p:ph idx="1"/>
          </p:nvPr>
        </p:nvSpPr>
        <p:spPr/>
        <p:txBody>
          <a:bodyPr/>
          <a:lstStyle/>
          <a:p>
            <a:pPr marL="0" indent="0">
              <a:buNone/>
            </a:pPr>
            <a:r>
              <a:rPr lang="en-US" altLang="zh-TW" dirty="0">
                <a:latin typeface="微軟正黑體" panose="020B0604030504040204" pitchFamily="34" charset="-120"/>
                <a:ea typeface="微軟正黑體" panose="020B0604030504040204" pitchFamily="34" charset="-120"/>
              </a:rPr>
              <a:t>INHOPE 2013</a:t>
            </a:r>
            <a:r>
              <a:rPr lang="zh-TW" altLang="zh-TW" dirty="0">
                <a:latin typeface="微軟正黑體" panose="020B0604030504040204" pitchFamily="34" charset="-120"/>
                <a:ea typeface="微軟正黑體" panose="020B0604030504040204" pitchFamily="34" charset="-120"/>
              </a:rPr>
              <a:t>年度報告</a:t>
            </a:r>
          </a:p>
          <a:p>
            <a:r>
              <a:rPr lang="en-US" altLang="zh-TW" dirty="0">
                <a:latin typeface="微軟正黑體" panose="020B0604030504040204" pitchFamily="34" charset="-120"/>
                <a:ea typeface="微軟正黑體" panose="020B0604030504040204" pitchFamily="34" charset="-120"/>
              </a:rPr>
              <a:t>43</a:t>
            </a:r>
            <a:r>
              <a:rPr lang="zh-TW" altLang="zh-TW" dirty="0">
                <a:latin typeface="微軟正黑體" panose="020B0604030504040204" pitchFamily="34" charset="-120"/>
                <a:ea typeface="微軟正黑體" panose="020B0604030504040204" pitchFamily="34" charset="-120"/>
              </a:rPr>
              <a:t>個國家</a:t>
            </a:r>
            <a:r>
              <a:rPr lang="en-US" altLang="zh-TW" dirty="0">
                <a:latin typeface="微軟正黑體" panose="020B0604030504040204" pitchFamily="34" charset="-120"/>
                <a:ea typeface="微軟正黑體" panose="020B0604030504040204" pitchFamily="34" charset="-120"/>
              </a:rPr>
              <a:t>49</a:t>
            </a:r>
            <a:r>
              <a:rPr lang="zh-TW" altLang="zh-TW" dirty="0">
                <a:latin typeface="微軟正黑體" panose="020B0604030504040204" pitchFamily="34" charset="-120"/>
                <a:ea typeface="微軟正黑體" panose="020B0604030504040204" pitchFamily="34" charset="-120"/>
              </a:rPr>
              <a:t>個檢舉熱線接獲</a:t>
            </a:r>
            <a:r>
              <a:rPr lang="en-US" altLang="zh-TW" dirty="0">
                <a:latin typeface="微軟正黑體" panose="020B0604030504040204" pitchFamily="34" charset="-120"/>
                <a:ea typeface="微軟正黑體" panose="020B0604030504040204" pitchFamily="34" charset="-120"/>
              </a:rPr>
              <a:t>1,210,893</a:t>
            </a:r>
            <a:r>
              <a:rPr lang="zh-TW" altLang="zh-TW" dirty="0">
                <a:latin typeface="微軟正黑體" panose="020B0604030504040204" pitchFamily="34" charset="-120"/>
                <a:ea typeface="微軟正黑體" panose="020B0604030504040204" pitchFamily="34" charset="-120"/>
              </a:rPr>
              <a:t>筆違法內容，其中</a:t>
            </a:r>
            <a:r>
              <a:rPr lang="en-US" altLang="zh-TW" dirty="0">
                <a:latin typeface="微軟正黑體" panose="020B0604030504040204" pitchFamily="34" charset="-120"/>
                <a:ea typeface="微軟正黑體" panose="020B0604030504040204" pitchFamily="34" charset="-120"/>
              </a:rPr>
              <a:t>54,969</a:t>
            </a:r>
            <a:r>
              <a:rPr lang="zh-TW" altLang="zh-TW" dirty="0">
                <a:latin typeface="微軟正黑體" panose="020B0604030504040204" pitchFamily="34" charset="-120"/>
                <a:ea typeface="微軟正黑體" panose="020B0604030504040204" pitchFamily="34" charset="-120"/>
              </a:rPr>
              <a:t>筆證實為兒少</a:t>
            </a:r>
            <a:r>
              <a:rPr lang="zh-TW" altLang="zh-TW" dirty="0" smtClean="0">
                <a:latin typeface="微軟正黑體" panose="020B0604030504040204" pitchFamily="34" charset="-120"/>
                <a:ea typeface="微軟正黑體" panose="020B0604030504040204" pitchFamily="34" charset="-120"/>
              </a:rPr>
              <a:t>色情，</a:t>
            </a:r>
            <a:r>
              <a:rPr lang="zh-TW" altLang="zh-TW" dirty="0">
                <a:latin typeface="微軟正黑體" panose="020B0604030504040204" pitchFamily="34" charset="-120"/>
                <a:ea typeface="微軟正黑體" panose="020B0604030504040204" pitchFamily="34" charset="-120"/>
              </a:rPr>
              <a:t>成長</a:t>
            </a:r>
            <a:r>
              <a:rPr lang="en-US" altLang="zh-TW" dirty="0">
                <a:latin typeface="微軟正黑體" panose="020B0604030504040204" pitchFamily="34" charset="-120"/>
                <a:ea typeface="微軟正黑體" panose="020B0604030504040204" pitchFamily="34" charset="-120"/>
              </a:rPr>
              <a:t>47</a:t>
            </a:r>
            <a:r>
              <a:rPr lang="zh-TW" altLang="zh-TW" dirty="0">
                <a:latin typeface="微軟正黑體" panose="020B0604030504040204" pitchFamily="34" charset="-120"/>
                <a:ea typeface="微軟正黑體" panose="020B0604030504040204" pitchFamily="34" charset="-120"/>
              </a:rPr>
              <a:t>％</a:t>
            </a:r>
          </a:p>
          <a:p>
            <a:r>
              <a:rPr lang="zh-TW" altLang="zh-TW" dirty="0">
                <a:latin typeface="微軟正黑體" panose="020B0604030504040204" pitchFamily="34" charset="-120"/>
                <a:ea typeface="微軟正黑體" panose="020B0604030504040204" pitchFamily="34" charset="-120"/>
              </a:rPr>
              <a:t>受害者分析</a:t>
            </a:r>
            <a:r>
              <a:rPr lang="en-US" altLang="zh-TW" dirty="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marL="0" indent="0">
              <a:buNone/>
            </a:pP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81</a:t>
            </a:r>
            <a:r>
              <a:rPr lang="en-US" altLang="zh-TW" dirty="0">
                <a:latin typeface="微軟正黑體" panose="020B0604030504040204" pitchFamily="34" charset="-120"/>
                <a:ea typeface="微軟正黑體" panose="020B0604030504040204" pitchFamily="34" charset="-120"/>
              </a:rPr>
              <a:t>% </a:t>
            </a:r>
            <a:r>
              <a:rPr lang="zh-TW" altLang="zh-TW" dirty="0">
                <a:latin typeface="微軟正黑體" panose="020B0604030504040204" pitchFamily="34" charset="-120"/>
                <a:ea typeface="微軟正黑體" panose="020B0604030504040204" pitchFamily="34" charset="-120"/>
              </a:rPr>
              <a:t>受害者為</a:t>
            </a:r>
            <a:r>
              <a:rPr lang="zh-TW" altLang="zh-TW" dirty="0" smtClean="0">
                <a:latin typeface="微軟正黑體" panose="020B0604030504040204" pitchFamily="34" charset="-120"/>
                <a:ea typeface="微軟正黑體" panose="020B0604030504040204" pitchFamily="34" charset="-120"/>
              </a:rPr>
              <a:t>女性</a:t>
            </a:r>
            <a:r>
              <a:rPr lang="zh-TW" altLang="en-US" dirty="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10</a:t>
            </a:r>
            <a:r>
              <a:rPr lang="en-US" altLang="zh-TW" dirty="0">
                <a:latin typeface="微軟正黑體" panose="020B0604030504040204" pitchFamily="34" charset="-120"/>
                <a:ea typeface="微軟正黑體" panose="020B0604030504040204" pitchFamily="34" charset="-120"/>
              </a:rPr>
              <a:t>% </a:t>
            </a:r>
            <a:r>
              <a:rPr lang="zh-TW" altLang="zh-TW" dirty="0">
                <a:latin typeface="微軟正黑體" panose="020B0604030504040204" pitchFamily="34" charset="-120"/>
                <a:ea typeface="微軟正黑體" panose="020B0604030504040204" pitchFamily="34" charset="-120"/>
              </a:rPr>
              <a:t>受害者為</a:t>
            </a:r>
            <a:r>
              <a:rPr lang="zh-TW" altLang="zh-TW" dirty="0" smtClean="0">
                <a:latin typeface="微軟正黑體" panose="020B0604030504040204" pitchFamily="34" charset="-120"/>
                <a:ea typeface="微軟正黑體" panose="020B0604030504040204" pitchFamily="34" charset="-120"/>
              </a:rPr>
              <a:t>嬰幼兒</a:t>
            </a:r>
            <a:endParaRPr lang="en-US" altLang="zh-TW" dirty="0" smtClean="0">
              <a:latin typeface="微軟正黑體" panose="020B0604030504040204" pitchFamily="34" charset="-120"/>
              <a:ea typeface="微軟正黑體" panose="020B0604030504040204" pitchFamily="34" charset="-120"/>
            </a:endParaRPr>
          </a:p>
          <a:p>
            <a:pPr marL="0" indent="0">
              <a:buNone/>
            </a:pPr>
            <a:endParaRPr lang="zh-TW" altLang="zh-TW" dirty="0">
              <a:latin typeface="微軟正黑體" panose="020B0604030504040204" pitchFamily="34" charset="-120"/>
              <a:ea typeface="微軟正黑體" panose="020B0604030504040204" pitchFamily="34" charset="-120"/>
            </a:endParaRPr>
          </a:p>
          <a:p>
            <a:endParaRPr lang="zh-TW" altLang="en-US" dirty="0"/>
          </a:p>
        </p:txBody>
      </p:sp>
      <p:graphicFrame>
        <p:nvGraphicFramePr>
          <p:cNvPr id="9" name="表格 8"/>
          <p:cNvGraphicFramePr>
            <a:graphicFrameLocks noGrp="1"/>
          </p:cNvGraphicFramePr>
          <p:nvPr>
            <p:extLst>
              <p:ext uri="{D42A27DB-BD31-4B8C-83A1-F6EECF244321}">
                <p14:modId xmlns:p14="http://schemas.microsoft.com/office/powerpoint/2010/main" val="321442053"/>
              </p:ext>
            </p:extLst>
          </p:nvPr>
        </p:nvGraphicFramePr>
        <p:xfrm>
          <a:off x="1043608" y="4221088"/>
          <a:ext cx="6984776" cy="1368152"/>
        </p:xfrm>
        <a:graphic>
          <a:graphicData uri="http://schemas.openxmlformats.org/drawingml/2006/table">
            <a:tbl>
              <a:tblPr firstRow="1" firstCol="1" bandRow="1">
                <a:tableStyleId>{5C22544A-7EE6-4342-B048-85BDC9FD1C3A}</a:tableStyleId>
              </a:tblPr>
              <a:tblGrid>
                <a:gridCol w="1745776"/>
                <a:gridCol w="1745776"/>
                <a:gridCol w="1746612"/>
                <a:gridCol w="1746612"/>
              </a:tblGrid>
              <a:tr h="684076">
                <a:tc>
                  <a:txBody>
                    <a:bodyPr/>
                    <a:lstStyle/>
                    <a:p>
                      <a:pPr algn="ctr">
                        <a:spcAft>
                          <a:spcPts val="0"/>
                        </a:spcAft>
                      </a:pPr>
                      <a:r>
                        <a:rPr lang="en-US" sz="2400" kern="100" dirty="0">
                          <a:effectLst/>
                          <a:latin typeface="微軟正黑體" panose="020B0604030504040204" pitchFamily="34" charset="-120"/>
                          <a:ea typeface="微軟正黑體" panose="020B0604030504040204" pitchFamily="34" charset="-120"/>
                        </a:rPr>
                        <a:t>year</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spcAft>
                          <a:spcPts val="0"/>
                        </a:spcAft>
                      </a:pPr>
                      <a:r>
                        <a:rPr lang="en-US" sz="2400" kern="100" dirty="0">
                          <a:effectLst/>
                          <a:latin typeface="微軟正黑體" panose="020B0604030504040204" pitchFamily="34" charset="-120"/>
                          <a:ea typeface="微軟正黑體" panose="020B0604030504040204" pitchFamily="34" charset="-120"/>
                        </a:rPr>
                        <a:t>2013</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spcAft>
                          <a:spcPts val="0"/>
                        </a:spcAft>
                      </a:pPr>
                      <a:r>
                        <a:rPr lang="en-US" sz="2400" kern="100" dirty="0">
                          <a:effectLst/>
                          <a:latin typeface="微軟正黑體" panose="020B0604030504040204" pitchFamily="34" charset="-120"/>
                          <a:ea typeface="微軟正黑體" panose="020B0604030504040204" pitchFamily="34" charset="-120"/>
                        </a:rPr>
                        <a:t>2012</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spcAft>
                          <a:spcPts val="0"/>
                        </a:spcAft>
                      </a:pPr>
                      <a:r>
                        <a:rPr lang="en-US" sz="2400" kern="100" dirty="0">
                          <a:effectLst/>
                          <a:latin typeface="微軟正黑體" panose="020B0604030504040204" pitchFamily="34" charset="-120"/>
                          <a:ea typeface="微軟正黑體" panose="020B0604030504040204" pitchFamily="34" charset="-120"/>
                        </a:rPr>
                        <a:t>2011</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r>
              <a:tr h="684076">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CSAM reports</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54,969</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37,404</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29,908</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r>
            </a:tbl>
          </a:graphicData>
        </a:graphic>
      </p:graphicFrame>
    </p:spTree>
    <p:extLst>
      <p:ext uri="{BB962C8B-B14F-4D97-AF65-F5344CB8AC3E}">
        <p14:creationId xmlns:p14="http://schemas.microsoft.com/office/powerpoint/2010/main" val="939303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台灣展翅協會">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台灣展翅協會">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美國南方小鎮</Template>
  <TotalTime>4272</TotalTime>
  <Words>1917</Words>
  <Application>Microsoft Office PowerPoint</Application>
  <PresentationFormat>如螢幕大小 (4:3)</PresentationFormat>
  <Paragraphs>214</Paragraphs>
  <Slides>25</Slides>
  <Notes>4</Notes>
  <HiddenSlides>0</HiddenSlides>
  <MMClips>0</MMClips>
  <ScaleCrop>false</ScaleCrop>
  <HeadingPairs>
    <vt:vector size="4" baseType="variant">
      <vt:variant>
        <vt:lpstr>佈景主題</vt:lpstr>
      </vt:variant>
      <vt:variant>
        <vt:i4>2</vt:i4>
      </vt:variant>
      <vt:variant>
        <vt:lpstr>投影片標題</vt:lpstr>
      </vt:variant>
      <vt:variant>
        <vt:i4>25</vt:i4>
      </vt:variant>
    </vt:vector>
  </HeadingPairs>
  <TitlesOfParts>
    <vt:vector size="27" baseType="lpstr">
      <vt:lpstr>台灣展翅協會</vt:lpstr>
      <vt:lpstr>1_台灣展翅協會</vt:lpstr>
      <vt:lpstr>網路兒少色情現況</vt:lpstr>
      <vt:lpstr>大綱</vt:lpstr>
      <vt:lpstr>兒少色情是兒少性剝削形式之一 </vt:lpstr>
      <vt:lpstr>聯合國兒童權利公約第34條</vt:lpstr>
      <vt:lpstr>兒少色情剝削兒少的方式</vt:lpstr>
      <vt:lpstr>兒少色情是性販運的原因之一</vt:lpstr>
      <vt:lpstr>台灣展翅協會Web547 網路檢舉熱線</vt:lpstr>
      <vt:lpstr>PowerPoint 簡報</vt:lpstr>
      <vt:lpstr>兒少色情的嚴重性</vt:lpstr>
      <vt:lpstr>兒少色情的嚴重性</vt:lpstr>
      <vt:lpstr>Web547 接獲兒少色情檢舉之型態</vt:lpstr>
      <vt:lpstr>web547兒少色情內容觀察</vt:lpstr>
      <vt:lpstr>成功案例</vt:lpstr>
      <vt:lpstr>成功案例</vt:lpstr>
      <vt:lpstr>重要觀點與趨勢</vt:lpstr>
      <vt:lpstr>網路誘拐實例/麗的娛樂網</vt:lpstr>
      <vt:lpstr>PowerPoint 簡報</vt:lpstr>
      <vt:lpstr>國際具體行動／制度面</vt:lpstr>
      <vt:lpstr>國際具體行動／技術面</vt:lpstr>
      <vt:lpstr>台灣兒少性侵圖像處理流程</vt:lpstr>
      <vt:lpstr>國際具體行動／法制面</vt:lpstr>
      <vt:lpstr>國際的實際案例</vt:lpstr>
      <vt:lpstr>國際具體行動／合作面</vt:lpstr>
      <vt:lpstr>我國當前問題</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防制網路兒少性侵照</dc:title>
  <dc:creator>shihying</dc:creator>
  <cp:lastModifiedBy>vermillion</cp:lastModifiedBy>
  <cp:revision>311</cp:revision>
  <dcterms:created xsi:type="dcterms:W3CDTF">2012-07-15T14:48:53Z</dcterms:created>
  <dcterms:modified xsi:type="dcterms:W3CDTF">2014-05-20T07:48:54Z</dcterms:modified>
</cp:coreProperties>
</file>